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44" r:id="rId2"/>
    <p:sldId id="495" r:id="rId3"/>
    <p:sldId id="496" r:id="rId4"/>
    <p:sldId id="497" r:id="rId5"/>
    <p:sldId id="498" r:id="rId6"/>
    <p:sldId id="436" r:id="rId7"/>
    <p:sldId id="493" r:id="rId8"/>
    <p:sldId id="494" r:id="rId9"/>
  </p:sldIdLst>
  <p:sldSz cx="12195175" cy="6859588"/>
  <p:notesSz cx="9940925" cy="6808788"/>
  <p:defaultTextStyle>
    <a:defPPr>
      <a:defRPr lang="ru-RU"/>
    </a:defPPr>
    <a:lvl1pPr marL="0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22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444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166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888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610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332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053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7775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08F8580C-A76D-4FDF-BC4A-A6A4DA8F514C}">
          <p14:sldIdLst>
            <p14:sldId id="444"/>
            <p14:sldId id="436"/>
            <p14:sldId id="437"/>
            <p14:sldId id="438"/>
            <p14:sldId id="441"/>
            <p14:sldId id="446"/>
            <p14:sldId id="491"/>
            <p14:sldId id="477"/>
            <p14:sldId id="449"/>
            <p14:sldId id="450"/>
            <p14:sldId id="451"/>
            <p14:sldId id="490"/>
            <p14:sldId id="479"/>
            <p14:sldId id="480"/>
            <p14:sldId id="452"/>
            <p14:sldId id="453"/>
            <p14:sldId id="456"/>
            <p14:sldId id="454"/>
            <p14:sldId id="488"/>
            <p14:sldId id="481"/>
            <p14:sldId id="485"/>
            <p14:sldId id="482"/>
            <p14:sldId id="483"/>
            <p14:sldId id="484"/>
            <p14:sldId id="489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3748">
          <p15:clr>
            <a:srgbClr val="A4A3A4"/>
          </p15:clr>
        </p15:guide>
        <p15:guide id="3" orient="horz" pos="572">
          <p15:clr>
            <a:srgbClr val="A4A3A4"/>
          </p15:clr>
        </p15:guide>
        <p15:guide id="4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13A63"/>
    <a:srgbClr val="BFDBF7"/>
    <a:srgbClr val="0260A6"/>
    <a:srgbClr val="498489"/>
    <a:srgbClr val="012547"/>
    <a:srgbClr val="01375B"/>
    <a:srgbClr val="C9C9C9"/>
    <a:srgbClr val="02406E"/>
    <a:srgbClr val="014F86"/>
    <a:srgbClr val="01406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04" autoAdjust="0"/>
  </p:normalViewPr>
  <p:slideViewPr>
    <p:cSldViewPr showGuides="1">
      <p:cViewPr varScale="1">
        <p:scale>
          <a:sx n="71" d="100"/>
          <a:sy n="71" d="100"/>
        </p:scale>
        <p:origin x="-1027" y="-82"/>
      </p:cViewPr>
      <p:guideLst>
        <p:guide orient="horz" pos="2160"/>
        <p:guide orient="horz" pos="3748"/>
        <p:guide orient="horz" pos="572"/>
        <p:guide pos="384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734" cy="340440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891" y="0"/>
            <a:ext cx="4307734" cy="340440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EF2ECE01-262E-491C-9371-C0E1B87C3391}" type="datetimeFigureOut">
              <a:rPr lang="ru-RU" smtClean="0"/>
              <a:pPr/>
              <a:t>14.06.2026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67167"/>
            <a:ext cx="4307734" cy="340440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891" y="6467167"/>
            <a:ext cx="4307734" cy="340440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BA965DA-1C06-4B3D-AA1E-C4BE0D243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02045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734" cy="340440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91" y="0"/>
            <a:ext cx="4307734" cy="340440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1FE9E8C8-3E17-44D3-AA8E-B6304AE484F4}" type="datetimeFigureOut">
              <a:rPr lang="ru-RU" smtClean="0"/>
              <a:pPr/>
              <a:t>14.06.2026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01925" y="511175"/>
            <a:ext cx="4537075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093" y="3234174"/>
            <a:ext cx="7952740" cy="3063955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67167"/>
            <a:ext cx="4307734" cy="340440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91" y="6467167"/>
            <a:ext cx="4307734" cy="340440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C155C1CE-9410-4DF3-A525-9CA07DC7B6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86526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722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444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9166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888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610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332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053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7775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 userDrawn="1"/>
        </p:nvSpPr>
        <p:spPr>
          <a:xfrm flipH="1">
            <a:off x="2713210" y="2402785"/>
            <a:ext cx="9481960" cy="2467169"/>
          </a:xfrm>
          <a:prstGeom prst="rect">
            <a:avLst/>
          </a:prstGeom>
          <a:gradFill flip="none" rotWithShape="1">
            <a:gsLst>
              <a:gs pos="4000">
                <a:srgbClr val="2C4D76">
                  <a:alpha val="1000"/>
                </a:srgbClr>
              </a:gs>
              <a:gs pos="50000">
                <a:srgbClr val="014F86">
                  <a:alpha val="56078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  <p:sp>
        <p:nvSpPr>
          <p:cNvPr id="10" name="Блок-схема: задержка 9"/>
          <p:cNvSpPr/>
          <p:nvPr userDrawn="1"/>
        </p:nvSpPr>
        <p:spPr>
          <a:xfrm>
            <a:off x="-1" y="3827"/>
            <a:ext cx="1800000" cy="6864227"/>
          </a:xfrm>
          <a:prstGeom prst="rect">
            <a:avLst/>
          </a:prstGeom>
          <a:solidFill>
            <a:srgbClr val="014F8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13211" y="405658"/>
            <a:ext cx="1800000" cy="1800000"/>
            <a:chOff x="6385619" y="405658"/>
            <a:chExt cx="1800000" cy="1800000"/>
          </a:xfrm>
        </p:grpSpPr>
        <p:sp>
          <p:nvSpPr>
            <p:cNvPr id="2" name="Скругленный прямоугольник 1"/>
            <p:cNvSpPr/>
            <p:nvPr userDrawn="1"/>
          </p:nvSpPr>
          <p:spPr>
            <a:xfrm>
              <a:off x="6385619" y="405658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9614" y="585658"/>
              <a:ext cx="692011" cy="1440000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 userDrawn="1"/>
        </p:nvGrpSpPr>
        <p:grpSpPr>
          <a:xfrm>
            <a:off x="913211" y="4653930"/>
            <a:ext cx="1800000" cy="1800000"/>
            <a:chOff x="6385619" y="4659312"/>
            <a:chExt cx="1800000" cy="1800000"/>
          </a:xfrm>
        </p:grpSpPr>
        <p:sp>
          <p:nvSpPr>
            <p:cNvPr id="69" name="Скругленный прямоугольник 68"/>
            <p:cNvSpPr/>
            <p:nvPr userDrawn="1"/>
          </p:nvSpPr>
          <p:spPr>
            <a:xfrm>
              <a:off x="6385619" y="4659312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619" y="5062070"/>
              <a:ext cx="1080000" cy="994484"/>
            </a:xfrm>
            <a:prstGeom prst="rect">
              <a:avLst/>
            </a:prstGeom>
          </p:spPr>
        </p:pic>
      </p:grpSp>
      <p:grpSp>
        <p:nvGrpSpPr>
          <p:cNvPr id="14" name="Группа 13"/>
          <p:cNvGrpSpPr/>
          <p:nvPr userDrawn="1"/>
        </p:nvGrpSpPr>
        <p:grpSpPr>
          <a:xfrm>
            <a:off x="913211" y="2532485"/>
            <a:ext cx="1800000" cy="1800000"/>
            <a:chOff x="6385619" y="2532485"/>
            <a:chExt cx="1800000" cy="1800000"/>
          </a:xfrm>
        </p:grpSpPr>
        <p:sp>
          <p:nvSpPr>
            <p:cNvPr id="68" name="Скругленный прямоугольник 67"/>
            <p:cNvSpPr/>
            <p:nvPr userDrawn="1"/>
          </p:nvSpPr>
          <p:spPr>
            <a:xfrm>
              <a:off x="6385619" y="2532485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8261" t="18437" r="8626" b="22279"/>
            <a:stretch/>
          </p:blipFill>
          <p:spPr>
            <a:xfrm>
              <a:off x="6493619" y="3032785"/>
              <a:ext cx="1584000" cy="799401"/>
            </a:xfrm>
            <a:prstGeom prst="rect">
              <a:avLst/>
            </a:prstGeom>
          </p:spPr>
        </p:pic>
      </p:grpSp>
      <p:sp>
        <p:nvSpPr>
          <p:cNvPr id="22" name="Заголовок 3"/>
          <p:cNvSpPr txBox="1">
            <a:spLocks/>
          </p:cNvSpPr>
          <p:nvPr userDrawn="1"/>
        </p:nvSpPr>
        <p:spPr>
          <a:xfrm>
            <a:off x="1825950" y="909514"/>
            <a:ext cx="10032277" cy="90794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1800"/>
              </a:spcAft>
            </a:pPr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ДИСКУССИОННАЯ ПЛОЩАДКА</a:t>
            </a:r>
            <a:r>
              <a:rPr lang="ru-RU" sz="2200" b="1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№1</a:t>
            </a:r>
          </a:p>
        </p:txBody>
      </p:sp>
    </p:spTree>
    <p:extLst>
      <p:ext uri="{BB962C8B-B14F-4D97-AF65-F5344CB8AC3E}">
        <p14:creationId xmlns="" xmlns:p14="http://schemas.microsoft.com/office/powerpoint/2010/main" val="227002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Блок-схема: задержка 9"/>
          <p:cNvSpPr/>
          <p:nvPr userDrawn="1"/>
        </p:nvSpPr>
        <p:spPr>
          <a:xfrm>
            <a:off x="-1" y="3827"/>
            <a:ext cx="1800000" cy="6864227"/>
          </a:xfrm>
          <a:prstGeom prst="rect">
            <a:avLst/>
          </a:prstGeom>
          <a:solidFill>
            <a:srgbClr val="014F8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13211" y="405658"/>
            <a:ext cx="1800000" cy="1800000"/>
            <a:chOff x="6385619" y="405658"/>
            <a:chExt cx="1800000" cy="1800000"/>
          </a:xfrm>
        </p:grpSpPr>
        <p:sp>
          <p:nvSpPr>
            <p:cNvPr id="2" name="Скругленный прямоугольник 1"/>
            <p:cNvSpPr/>
            <p:nvPr userDrawn="1"/>
          </p:nvSpPr>
          <p:spPr>
            <a:xfrm>
              <a:off x="6385619" y="405658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9614" y="585658"/>
              <a:ext cx="692011" cy="1440000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 userDrawn="1"/>
        </p:nvGrpSpPr>
        <p:grpSpPr>
          <a:xfrm>
            <a:off x="913211" y="4653930"/>
            <a:ext cx="1800000" cy="1800000"/>
            <a:chOff x="6385619" y="4659312"/>
            <a:chExt cx="1800000" cy="1800000"/>
          </a:xfrm>
        </p:grpSpPr>
        <p:sp>
          <p:nvSpPr>
            <p:cNvPr id="69" name="Скругленный прямоугольник 68"/>
            <p:cNvSpPr/>
            <p:nvPr userDrawn="1"/>
          </p:nvSpPr>
          <p:spPr>
            <a:xfrm>
              <a:off x="6385619" y="4659312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619" y="5062070"/>
              <a:ext cx="1080000" cy="994484"/>
            </a:xfrm>
            <a:prstGeom prst="rect">
              <a:avLst/>
            </a:prstGeom>
          </p:spPr>
        </p:pic>
      </p:grpSp>
      <p:grpSp>
        <p:nvGrpSpPr>
          <p:cNvPr id="14" name="Группа 13"/>
          <p:cNvGrpSpPr/>
          <p:nvPr userDrawn="1"/>
        </p:nvGrpSpPr>
        <p:grpSpPr>
          <a:xfrm>
            <a:off x="913211" y="2532485"/>
            <a:ext cx="1800000" cy="1800000"/>
            <a:chOff x="6385619" y="2532485"/>
            <a:chExt cx="1800000" cy="1800000"/>
          </a:xfrm>
        </p:grpSpPr>
        <p:sp>
          <p:nvSpPr>
            <p:cNvPr id="68" name="Скругленный прямоугольник 67"/>
            <p:cNvSpPr/>
            <p:nvPr userDrawn="1"/>
          </p:nvSpPr>
          <p:spPr>
            <a:xfrm>
              <a:off x="6385619" y="2532485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8261" t="18437" r="8626" b="22279"/>
            <a:stretch/>
          </p:blipFill>
          <p:spPr>
            <a:xfrm>
              <a:off x="6493619" y="3032785"/>
              <a:ext cx="1584000" cy="799401"/>
            </a:xfrm>
            <a:prstGeom prst="rect">
              <a:avLst/>
            </a:prstGeom>
          </p:spPr>
        </p:pic>
      </p:grpSp>
      <p:sp>
        <p:nvSpPr>
          <p:cNvPr id="22" name="Заголовок 3"/>
          <p:cNvSpPr txBox="1">
            <a:spLocks/>
          </p:cNvSpPr>
          <p:nvPr userDrawn="1"/>
        </p:nvSpPr>
        <p:spPr>
          <a:xfrm>
            <a:off x="1825950" y="909514"/>
            <a:ext cx="10032277" cy="90794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1800"/>
              </a:spcAft>
            </a:pPr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ДИСКУССИОННАЯ ПЛОЩАДКА</a:t>
            </a:r>
            <a:r>
              <a:rPr lang="ru-RU" sz="2200" b="1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№10</a:t>
            </a:r>
          </a:p>
        </p:txBody>
      </p:sp>
      <p:sp>
        <p:nvSpPr>
          <p:cNvPr id="15" name="Прямоугольник 14"/>
          <p:cNvSpPr/>
          <p:nvPr userDrawn="1"/>
        </p:nvSpPr>
        <p:spPr>
          <a:xfrm flipH="1">
            <a:off x="2713210" y="2402785"/>
            <a:ext cx="9481960" cy="2467169"/>
          </a:xfrm>
          <a:prstGeom prst="rect">
            <a:avLst/>
          </a:prstGeom>
          <a:gradFill flip="none" rotWithShape="1">
            <a:gsLst>
              <a:gs pos="4000">
                <a:srgbClr val="2C4D76">
                  <a:alpha val="1000"/>
                </a:srgbClr>
              </a:gs>
              <a:gs pos="50000">
                <a:srgbClr val="014F86">
                  <a:alpha val="56078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32119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67729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4351846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Блок-схема: задержка 9"/>
          <p:cNvSpPr/>
          <p:nvPr userDrawn="1"/>
        </p:nvSpPr>
        <p:spPr>
          <a:xfrm>
            <a:off x="-1" y="3827"/>
            <a:ext cx="1800000" cy="6864227"/>
          </a:xfrm>
          <a:prstGeom prst="rect">
            <a:avLst/>
          </a:prstGeom>
          <a:solidFill>
            <a:srgbClr val="014F8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13211" y="405658"/>
            <a:ext cx="1800000" cy="1800000"/>
            <a:chOff x="6385619" y="405658"/>
            <a:chExt cx="1800000" cy="1800000"/>
          </a:xfrm>
        </p:grpSpPr>
        <p:sp>
          <p:nvSpPr>
            <p:cNvPr id="2" name="Скругленный прямоугольник 1"/>
            <p:cNvSpPr/>
            <p:nvPr userDrawn="1"/>
          </p:nvSpPr>
          <p:spPr>
            <a:xfrm>
              <a:off x="6385619" y="405658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9614" y="585658"/>
              <a:ext cx="692011" cy="1440000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 userDrawn="1"/>
        </p:nvGrpSpPr>
        <p:grpSpPr>
          <a:xfrm>
            <a:off x="913211" y="4653930"/>
            <a:ext cx="1800000" cy="1800000"/>
            <a:chOff x="6385619" y="4659312"/>
            <a:chExt cx="1800000" cy="1800000"/>
          </a:xfrm>
        </p:grpSpPr>
        <p:sp>
          <p:nvSpPr>
            <p:cNvPr id="69" name="Скругленный прямоугольник 68"/>
            <p:cNvSpPr/>
            <p:nvPr userDrawn="1"/>
          </p:nvSpPr>
          <p:spPr>
            <a:xfrm>
              <a:off x="6385619" y="4659312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619" y="5062070"/>
              <a:ext cx="1080000" cy="994484"/>
            </a:xfrm>
            <a:prstGeom prst="rect">
              <a:avLst/>
            </a:prstGeom>
          </p:spPr>
        </p:pic>
      </p:grpSp>
      <p:grpSp>
        <p:nvGrpSpPr>
          <p:cNvPr id="14" name="Группа 13"/>
          <p:cNvGrpSpPr/>
          <p:nvPr userDrawn="1"/>
        </p:nvGrpSpPr>
        <p:grpSpPr>
          <a:xfrm>
            <a:off x="913211" y="2532485"/>
            <a:ext cx="1800000" cy="1800000"/>
            <a:chOff x="6385619" y="2532485"/>
            <a:chExt cx="1800000" cy="1800000"/>
          </a:xfrm>
        </p:grpSpPr>
        <p:sp>
          <p:nvSpPr>
            <p:cNvPr id="68" name="Скругленный прямоугольник 67"/>
            <p:cNvSpPr/>
            <p:nvPr userDrawn="1"/>
          </p:nvSpPr>
          <p:spPr>
            <a:xfrm>
              <a:off x="6385619" y="2532485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8261" t="18437" r="8626" b="22279"/>
            <a:stretch/>
          </p:blipFill>
          <p:spPr>
            <a:xfrm>
              <a:off x="6493619" y="3032785"/>
              <a:ext cx="1584000" cy="799401"/>
            </a:xfrm>
            <a:prstGeom prst="rect">
              <a:avLst/>
            </a:prstGeom>
          </p:spPr>
        </p:pic>
      </p:grpSp>
      <p:sp>
        <p:nvSpPr>
          <p:cNvPr id="22" name="Заголовок 3"/>
          <p:cNvSpPr txBox="1">
            <a:spLocks/>
          </p:cNvSpPr>
          <p:nvPr userDrawn="1"/>
        </p:nvSpPr>
        <p:spPr>
          <a:xfrm>
            <a:off x="1825950" y="909514"/>
            <a:ext cx="10032277" cy="90794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1800"/>
              </a:spcAft>
            </a:pPr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ДИСКУССИОННАЯ ПЛОЩАДКА</a:t>
            </a:r>
            <a:r>
              <a:rPr lang="ru-RU" sz="2200" b="1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№2</a:t>
            </a:r>
          </a:p>
        </p:txBody>
      </p:sp>
      <p:sp>
        <p:nvSpPr>
          <p:cNvPr id="15" name="Прямоугольник 14"/>
          <p:cNvSpPr/>
          <p:nvPr userDrawn="1"/>
        </p:nvSpPr>
        <p:spPr>
          <a:xfrm flipH="1">
            <a:off x="2713210" y="2402785"/>
            <a:ext cx="9481960" cy="2467169"/>
          </a:xfrm>
          <a:prstGeom prst="rect">
            <a:avLst/>
          </a:prstGeom>
          <a:gradFill flip="none" rotWithShape="1">
            <a:gsLst>
              <a:gs pos="4000">
                <a:srgbClr val="2C4D76">
                  <a:alpha val="1000"/>
                </a:srgbClr>
              </a:gs>
              <a:gs pos="50000">
                <a:srgbClr val="014F86">
                  <a:alpha val="56078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33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Блок-схема: задержка 9"/>
          <p:cNvSpPr/>
          <p:nvPr userDrawn="1"/>
        </p:nvSpPr>
        <p:spPr>
          <a:xfrm>
            <a:off x="-1" y="3827"/>
            <a:ext cx="1800000" cy="6864227"/>
          </a:xfrm>
          <a:prstGeom prst="rect">
            <a:avLst/>
          </a:prstGeom>
          <a:solidFill>
            <a:srgbClr val="014F8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13211" y="405658"/>
            <a:ext cx="1800000" cy="1800000"/>
            <a:chOff x="6385619" y="405658"/>
            <a:chExt cx="1800000" cy="1800000"/>
          </a:xfrm>
        </p:grpSpPr>
        <p:sp>
          <p:nvSpPr>
            <p:cNvPr id="2" name="Скругленный прямоугольник 1"/>
            <p:cNvSpPr/>
            <p:nvPr userDrawn="1"/>
          </p:nvSpPr>
          <p:spPr>
            <a:xfrm>
              <a:off x="6385619" y="405658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9614" y="585658"/>
              <a:ext cx="692011" cy="1440000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 userDrawn="1"/>
        </p:nvGrpSpPr>
        <p:grpSpPr>
          <a:xfrm>
            <a:off x="913211" y="4653930"/>
            <a:ext cx="1800000" cy="1800000"/>
            <a:chOff x="6385619" y="4659312"/>
            <a:chExt cx="1800000" cy="1800000"/>
          </a:xfrm>
        </p:grpSpPr>
        <p:sp>
          <p:nvSpPr>
            <p:cNvPr id="69" name="Скругленный прямоугольник 68"/>
            <p:cNvSpPr/>
            <p:nvPr userDrawn="1"/>
          </p:nvSpPr>
          <p:spPr>
            <a:xfrm>
              <a:off x="6385619" y="4659312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619" y="5062070"/>
              <a:ext cx="1080000" cy="994484"/>
            </a:xfrm>
            <a:prstGeom prst="rect">
              <a:avLst/>
            </a:prstGeom>
          </p:spPr>
        </p:pic>
      </p:grpSp>
      <p:grpSp>
        <p:nvGrpSpPr>
          <p:cNvPr id="14" name="Группа 13"/>
          <p:cNvGrpSpPr/>
          <p:nvPr userDrawn="1"/>
        </p:nvGrpSpPr>
        <p:grpSpPr>
          <a:xfrm>
            <a:off x="913211" y="2532485"/>
            <a:ext cx="1800000" cy="1800000"/>
            <a:chOff x="6385619" y="2532485"/>
            <a:chExt cx="1800000" cy="1800000"/>
          </a:xfrm>
        </p:grpSpPr>
        <p:sp>
          <p:nvSpPr>
            <p:cNvPr id="68" name="Скругленный прямоугольник 67"/>
            <p:cNvSpPr/>
            <p:nvPr userDrawn="1"/>
          </p:nvSpPr>
          <p:spPr>
            <a:xfrm>
              <a:off x="6385619" y="2532485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8261" t="18437" r="8626" b="22279"/>
            <a:stretch/>
          </p:blipFill>
          <p:spPr>
            <a:xfrm>
              <a:off x="6493619" y="3032785"/>
              <a:ext cx="1584000" cy="799401"/>
            </a:xfrm>
            <a:prstGeom prst="rect">
              <a:avLst/>
            </a:prstGeom>
          </p:spPr>
        </p:pic>
      </p:grpSp>
      <p:sp>
        <p:nvSpPr>
          <p:cNvPr id="22" name="Заголовок 3"/>
          <p:cNvSpPr txBox="1">
            <a:spLocks/>
          </p:cNvSpPr>
          <p:nvPr userDrawn="1"/>
        </p:nvSpPr>
        <p:spPr>
          <a:xfrm>
            <a:off x="1825950" y="909514"/>
            <a:ext cx="10032277" cy="90794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1800"/>
              </a:spcAft>
            </a:pPr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ДИСКУССИОННАЯ ПЛОЩАДКА</a:t>
            </a:r>
            <a:r>
              <a:rPr lang="ru-RU" sz="2200" b="1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№3</a:t>
            </a:r>
          </a:p>
        </p:txBody>
      </p:sp>
      <p:sp>
        <p:nvSpPr>
          <p:cNvPr id="15" name="Прямоугольник 14"/>
          <p:cNvSpPr/>
          <p:nvPr userDrawn="1"/>
        </p:nvSpPr>
        <p:spPr>
          <a:xfrm flipH="1">
            <a:off x="2713210" y="2402785"/>
            <a:ext cx="9481960" cy="2467169"/>
          </a:xfrm>
          <a:prstGeom prst="rect">
            <a:avLst/>
          </a:prstGeom>
          <a:gradFill flip="none" rotWithShape="1">
            <a:gsLst>
              <a:gs pos="4000">
                <a:srgbClr val="2C4D76">
                  <a:alpha val="1000"/>
                </a:srgbClr>
              </a:gs>
              <a:gs pos="50000">
                <a:srgbClr val="014F86">
                  <a:alpha val="56078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8600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Блок-схема: задержка 9"/>
          <p:cNvSpPr/>
          <p:nvPr userDrawn="1"/>
        </p:nvSpPr>
        <p:spPr>
          <a:xfrm>
            <a:off x="-1" y="3827"/>
            <a:ext cx="1800000" cy="6864227"/>
          </a:xfrm>
          <a:prstGeom prst="rect">
            <a:avLst/>
          </a:prstGeom>
          <a:solidFill>
            <a:srgbClr val="014F8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13211" y="405658"/>
            <a:ext cx="1800000" cy="1800000"/>
            <a:chOff x="6385619" y="405658"/>
            <a:chExt cx="1800000" cy="1800000"/>
          </a:xfrm>
        </p:grpSpPr>
        <p:sp>
          <p:nvSpPr>
            <p:cNvPr id="2" name="Скругленный прямоугольник 1"/>
            <p:cNvSpPr/>
            <p:nvPr userDrawn="1"/>
          </p:nvSpPr>
          <p:spPr>
            <a:xfrm>
              <a:off x="6385619" y="405658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9614" y="585658"/>
              <a:ext cx="692011" cy="1440000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 userDrawn="1"/>
        </p:nvGrpSpPr>
        <p:grpSpPr>
          <a:xfrm>
            <a:off x="913211" y="4653930"/>
            <a:ext cx="1800000" cy="1800000"/>
            <a:chOff x="6385619" y="4659312"/>
            <a:chExt cx="1800000" cy="1800000"/>
          </a:xfrm>
        </p:grpSpPr>
        <p:sp>
          <p:nvSpPr>
            <p:cNvPr id="69" name="Скругленный прямоугольник 68"/>
            <p:cNvSpPr/>
            <p:nvPr userDrawn="1"/>
          </p:nvSpPr>
          <p:spPr>
            <a:xfrm>
              <a:off x="6385619" y="4659312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619" y="5062070"/>
              <a:ext cx="1080000" cy="994484"/>
            </a:xfrm>
            <a:prstGeom prst="rect">
              <a:avLst/>
            </a:prstGeom>
          </p:spPr>
        </p:pic>
      </p:grpSp>
      <p:grpSp>
        <p:nvGrpSpPr>
          <p:cNvPr id="14" name="Группа 13"/>
          <p:cNvGrpSpPr/>
          <p:nvPr userDrawn="1"/>
        </p:nvGrpSpPr>
        <p:grpSpPr>
          <a:xfrm>
            <a:off x="913211" y="2532485"/>
            <a:ext cx="1800000" cy="1800000"/>
            <a:chOff x="6385619" y="2532485"/>
            <a:chExt cx="1800000" cy="1800000"/>
          </a:xfrm>
        </p:grpSpPr>
        <p:sp>
          <p:nvSpPr>
            <p:cNvPr id="68" name="Скругленный прямоугольник 67"/>
            <p:cNvSpPr/>
            <p:nvPr userDrawn="1"/>
          </p:nvSpPr>
          <p:spPr>
            <a:xfrm>
              <a:off x="6385619" y="2532485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8261" t="18437" r="8626" b="22279"/>
            <a:stretch/>
          </p:blipFill>
          <p:spPr>
            <a:xfrm>
              <a:off x="6493619" y="3032785"/>
              <a:ext cx="1584000" cy="799401"/>
            </a:xfrm>
            <a:prstGeom prst="rect">
              <a:avLst/>
            </a:prstGeom>
          </p:spPr>
        </p:pic>
      </p:grpSp>
      <p:sp>
        <p:nvSpPr>
          <p:cNvPr id="22" name="Заголовок 3"/>
          <p:cNvSpPr txBox="1">
            <a:spLocks/>
          </p:cNvSpPr>
          <p:nvPr userDrawn="1"/>
        </p:nvSpPr>
        <p:spPr>
          <a:xfrm>
            <a:off x="1825950" y="909514"/>
            <a:ext cx="10032277" cy="90794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1800"/>
              </a:spcAft>
            </a:pPr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ДИСКУССИОННАЯ ПЛОЩАДКА</a:t>
            </a:r>
            <a:r>
              <a:rPr lang="ru-RU" sz="2200" b="1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№4</a:t>
            </a:r>
          </a:p>
        </p:txBody>
      </p:sp>
      <p:sp>
        <p:nvSpPr>
          <p:cNvPr id="15" name="Прямоугольник 14"/>
          <p:cNvSpPr/>
          <p:nvPr userDrawn="1"/>
        </p:nvSpPr>
        <p:spPr>
          <a:xfrm flipH="1">
            <a:off x="2713210" y="2402785"/>
            <a:ext cx="9481960" cy="2467169"/>
          </a:xfrm>
          <a:prstGeom prst="rect">
            <a:avLst/>
          </a:prstGeom>
          <a:gradFill flip="none" rotWithShape="1">
            <a:gsLst>
              <a:gs pos="4000">
                <a:srgbClr val="2C4D76">
                  <a:alpha val="1000"/>
                </a:srgbClr>
              </a:gs>
              <a:gs pos="50000">
                <a:srgbClr val="014F86">
                  <a:alpha val="56078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465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Блок-схема: задержка 9"/>
          <p:cNvSpPr/>
          <p:nvPr userDrawn="1"/>
        </p:nvSpPr>
        <p:spPr>
          <a:xfrm>
            <a:off x="-1" y="3827"/>
            <a:ext cx="1800000" cy="6864227"/>
          </a:xfrm>
          <a:prstGeom prst="rect">
            <a:avLst/>
          </a:prstGeom>
          <a:solidFill>
            <a:srgbClr val="014F8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13211" y="405658"/>
            <a:ext cx="1800000" cy="1800000"/>
            <a:chOff x="6385619" y="405658"/>
            <a:chExt cx="1800000" cy="1800000"/>
          </a:xfrm>
        </p:grpSpPr>
        <p:sp>
          <p:nvSpPr>
            <p:cNvPr id="2" name="Скругленный прямоугольник 1"/>
            <p:cNvSpPr/>
            <p:nvPr userDrawn="1"/>
          </p:nvSpPr>
          <p:spPr>
            <a:xfrm>
              <a:off x="6385619" y="405658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9614" y="585658"/>
              <a:ext cx="692011" cy="1440000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 userDrawn="1"/>
        </p:nvGrpSpPr>
        <p:grpSpPr>
          <a:xfrm>
            <a:off x="913211" y="4653930"/>
            <a:ext cx="1800000" cy="1800000"/>
            <a:chOff x="6385619" y="4659312"/>
            <a:chExt cx="1800000" cy="1800000"/>
          </a:xfrm>
        </p:grpSpPr>
        <p:sp>
          <p:nvSpPr>
            <p:cNvPr id="69" name="Скругленный прямоугольник 68"/>
            <p:cNvSpPr/>
            <p:nvPr userDrawn="1"/>
          </p:nvSpPr>
          <p:spPr>
            <a:xfrm>
              <a:off x="6385619" y="4659312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619" y="5062070"/>
              <a:ext cx="1080000" cy="994484"/>
            </a:xfrm>
            <a:prstGeom prst="rect">
              <a:avLst/>
            </a:prstGeom>
          </p:spPr>
        </p:pic>
      </p:grpSp>
      <p:grpSp>
        <p:nvGrpSpPr>
          <p:cNvPr id="14" name="Группа 13"/>
          <p:cNvGrpSpPr/>
          <p:nvPr userDrawn="1"/>
        </p:nvGrpSpPr>
        <p:grpSpPr>
          <a:xfrm>
            <a:off x="913211" y="2532485"/>
            <a:ext cx="1800000" cy="1800000"/>
            <a:chOff x="6385619" y="2532485"/>
            <a:chExt cx="1800000" cy="1800000"/>
          </a:xfrm>
        </p:grpSpPr>
        <p:sp>
          <p:nvSpPr>
            <p:cNvPr id="68" name="Скругленный прямоугольник 67"/>
            <p:cNvSpPr/>
            <p:nvPr userDrawn="1"/>
          </p:nvSpPr>
          <p:spPr>
            <a:xfrm>
              <a:off x="6385619" y="2532485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8261" t="18437" r="8626" b="22279"/>
            <a:stretch/>
          </p:blipFill>
          <p:spPr>
            <a:xfrm>
              <a:off x="6493619" y="3032785"/>
              <a:ext cx="1584000" cy="799401"/>
            </a:xfrm>
            <a:prstGeom prst="rect">
              <a:avLst/>
            </a:prstGeom>
          </p:spPr>
        </p:pic>
      </p:grpSp>
      <p:sp>
        <p:nvSpPr>
          <p:cNvPr id="22" name="Заголовок 3"/>
          <p:cNvSpPr txBox="1">
            <a:spLocks/>
          </p:cNvSpPr>
          <p:nvPr userDrawn="1"/>
        </p:nvSpPr>
        <p:spPr>
          <a:xfrm>
            <a:off x="1825950" y="909514"/>
            <a:ext cx="10032277" cy="90794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1800"/>
              </a:spcAft>
            </a:pPr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ДИСКУССИОННАЯ ПЛОЩАДКА</a:t>
            </a:r>
            <a:r>
              <a:rPr lang="ru-RU" sz="2200" b="1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№5</a:t>
            </a:r>
          </a:p>
        </p:txBody>
      </p:sp>
      <p:sp>
        <p:nvSpPr>
          <p:cNvPr id="15" name="Прямоугольник 14"/>
          <p:cNvSpPr/>
          <p:nvPr userDrawn="1"/>
        </p:nvSpPr>
        <p:spPr>
          <a:xfrm flipH="1">
            <a:off x="2713210" y="2402785"/>
            <a:ext cx="9481960" cy="2467169"/>
          </a:xfrm>
          <a:prstGeom prst="rect">
            <a:avLst/>
          </a:prstGeom>
          <a:gradFill flip="none" rotWithShape="1">
            <a:gsLst>
              <a:gs pos="4000">
                <a:srgbClr val="2C4D76">
                  <a:alpha val="1000"/>
                </a:srgbClr>
              </a:gs>
              <a:gs pos="50000">
                <a:srgbClr val="014F86">
                  <a:alpha val="56078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8704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Блок-схема: задержка 9"/>
          <p:cNvSpPr/>
          <p:nvPr userDrawn="1"/>
        </p:nvSpPr>
        <p:spPr>
          <a:xfrm>
            <a:off x="-1" y="3827"/>
            <a:ext cx="1800000" cy="6864227"/>
          </a:xfrm>
          <a:prstGeom prst="rect">
            <a:avLst/>
          </a:prstGeom>
          <a:solidFill>
            <a:srgbClr val="014F8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13211" y="405658"/>
            <a:ext cx="1800000" cy="1800000"/>
            <a:chOff x="6385619" y="405658"/>
            <a:chExt cx="1800000" cy="1800000"/>
          </a:xfrm>
        </p:grpSpPr>
        <p:sp>
          <p:nvSpPr>
            <p:cNvPr id="2" name="Скругленный прямоугольник 1"/>
            <p:cNvSpPr/>
            <p:nvPr userDrawn="1"/>
          </p:nvSpPr>
          <p:spPr>
            <a:xfrm>
              <a:off x="6385619" y="405658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9614" y="585658"/>
              <a:ext cx="692011" cy="1440000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 userDrawn="1"/>
        </p:nvGrpSpPr>
        <p:grpSpPr>
          <a:xfrm>
            <a:off x="913211" y="4653930"/>
            <a:ext cx="1800000" cy="1800000"/>
            <a:chOff x="6385619" y="4659312"/>
            <a:chExt cx="1800000" cy="1800000"/>
          </a:xfrm>
        </p:grpSpPr>
        <p:sp>
          <p:nvSpPr>
            <p:cNvPr id="69" name="Скругленный прямоугольник 68"/>
            <p:cNvSpPr/>
            <p:nvPr userDrawn="1"/>
          </p:nvSpPr>
          <p:spPr>
            <a:xfrm>
              <a:off x="6385619" y="4659312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619" y="5062070"/>
              <a:ext cx="1080000" cy="994484"/>
            </a:xfrm>
            <a:prstGeom prst="rect">
              <a:avLst/>
            </a:prstGeom>
          </p:spPr>
        </p:pic>
      </p:grpSp>
      <p:grpSp>
        <p:nvGrpSpPr>
          <p:cNvPr id="14" name="Группа 13"/>
          <p:cNvGrpSpPr/>
          <p:nvPr userDrawn="1"/>
        </p:nvGrpSpPr>
        <p:grpSpPr>
          <a:xfrm>
            <a:off x="913211" y="2532485"/>
            <a:ext cx="1800000" cy="1800000"/>
            <a:chOff x="6385619" y="2532485"/>
            <a:chExt cx="1800000" cy="1800000"/>
          </a:xfrm>
        </p:grpSpPr>
        <p:sp>
          <p:nvSpPr>
            <p:cNvPr id="68" name="Скругленный прямоугольник 67"/>
            <p:cNvSpPr/>
            <p:nvPr userDrawn="1"/>
          </p:nvSpPr>
          <p:spPr>
            <a:xfrm>
              <a:off x="6385619" y="2532485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8261" t="18437" r="8626" b="22279"/>
            <a:stretch/>
          </p:blipFill>
          <p:spPr>
            <a:xfrm>
              <a:off x="6493619" y="3032785"/>
              <a:ext cx="1584000" cy="799401"/>
            </a:xfrm>
            <a:prstGeom prst="rect">
              <a:avLst/>
            </a:prstGeom>
          </p:spPr>
        </p:pic>
      </p:grpSp>
      <p:sp>
        <p:nvSpPr>
          <p:cNvPr id="22" name="Заголовок 3"/>
          <p:cNvSpPr txBox="1">
            <a:spLocks/>
          </p:cNvSpPr>
          <p:nvPr userDrawn="1"/>
        </p:nvSpPr>
        <p:spPr>
          <a:xfrm>
            <a:off x="1825950" y="909514"/>
            <a:ext cx="10032277" cy="90794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1800"/>
              </a:spcAft>
            </a:pPr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ДИСКУССИОННАЯ ПЛОЩАДКА</a:t>
            </a:r>
            <a:r>
              <a:rPr lang="ru-RU" sz="2200" b="1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№6</a:t>
            </a:r>
          </a:p>
        </p:txBody>
      </p:sp>
      <p:sp>
        <p:nvSpPr>
          <p:cNvPr id="15" name="Прямоугольник 14"/>
          <p:cNvSpPr/>
          <p:nvPr userDrawn="1"/>
        </p:nvSpPr>
        <p:spPr>
          <a:xfrm flipH="1">
            <a:off x="2713210" y="2402785"/>
            <a:ext cx="9481960" cy="2467169"/>
          </a:xfrm>
          <a:prstGeom prst="rect">
            <a:avLst/>
          </a:prstGeom>
          <a:gradFill flip="none" rotWithShape="1">
            <a:gsLst>
              <a:gs pos="4000">
                <a:srgbClr val="2C4D76">
                  <a:alpha val="1000"/>
                </a:srgbClr>
              </a:gs>
              <a:gs pos="50000">
                <a:srgbClr val="014F86">
                  <a:alpha val="56078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48663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Блок-схема: задержка 9"/>
          <p:cNvSpPr/>
          <p:nvPr userDrawn="1"/>
        </p:nvSpPr>
        <p:spPr>
          <a:xfrm>
            <a:off x="-1" y="3827"/>
            <a:ext cx="1800000" cy="6864227"/>
          </a:xfrm>
          <a:prstGeom prst="rect">
            <a:avLst/>
          </a:prstGeom>
          <a:solidFill>
            <a:srgbClr val="014F8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13211" y="405658"/>
            <a:ext cx="1800000" cy="1800000"/>
            <a:chOff x="6385619" y="405658"/>
            <a:chExt cx="1800000" cy="1800000"/>
          </a:xfrm>
        </p:grpSpPr>
        <p:sp>
          <p:nvSpPr>
            <p:cNvPr id="2" name="Скругленный прямоугольник 1"/>
            <p:cNvSpPr/>
            <p:nvPr userDrawn="1"/>
          </p:nvSpPr>
          <p:spPr>
            <a:xfrm>
              <a:off x="6385619" y="405658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9614" y="585658"/>
              <a:ext cx="692011" cy="1440000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 userDrawn="1"/>
        </p:nvGrpSpPr>
        <p:grpSpPr>
          <a:xfrm>
            <a:off x="913211" y="4653930"/>
            <a:ext cx="1800000" cy="1800000"/>
            <a:chOff x="6385619" y="4659312"/>
            <a:chExt cx="1800000" cy="1800000"/>
          </a:xfrm>
        </p:grpSpPr>
        <p:sp>
          <p:nvSpPr>
            <p:cNvPr id="69" name="Скругленный прямоугольник 68"/>
            <p:cNvSpPr/>
            <p:nvPr userDrawn="1"/>
          </p:nvSpPr>
          <p:spPr>
            <a:xfrm>
              <a:off x="6385619" y="4659312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619" y="5062070"/>
              <a:ext cx="1080000" cy="994484"/>
            </a:xfrm>
            <a:prstGeom prst="rect">
              <a:avLst/>
            </a:prstGeom>
          </p:spPr>
        </p:pic>
      </p:grpSp>
      <p:grpSp>
        <p:nvGrpSpPr>
          <p:cNvPr id="14" name="Группа 13"/>
          <p:cNvGrpSpPr/>
          <p:nvPr userDrawn="1"/>
        </p:nvGrpSpPr>
        <p:grpSpPr>
          <a:xfrm>
            <a:off x="913211" y="2532485"/>
            <a:ext cx="1800000" cy="1800000"/>
            <a:chOff x="6385619" y="2532485"/>
            <a:chExt cx="1800000" cy="1800000"/>
          </a:xfrm>
        </p:grpSpPr>
        <p:sp>
          <p:nvSpPr>
            <p:cNvPr id="68" name="Скругленный прямоугольник 67"/>
            <p:cNvSpPr/>
            <p:nvPr userDrawn="1"/>
          </p:nvSpPr>
          <p:spPr>
            <a:xfrm>
              <a:off x="6385619" y="2532485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8261" t="18437" r="8626" b="22279"/>
            <a:stretch/>
          </p:blipFill>
          <p:spPr>
            <a:xfrm>
              <a:off x="6493619" y="3032785"/>
              <a:ext cx="1584000" cy="799401"/>
            </a:xfrm>
            <a:prstGeom prst="rect">
              <a:avLst/>
            </a:prstGeom>
          </p:spPr>
        </p:pic>
      </p:grpSp>
      <p:sp>
        <p:nvSpPr>
          <p:cNvPr id="22" name="Заголовок 3"/>
          <p:cNvSpPr txBox="1">
            <a:spLocks/>
          </p:cNvSpPr>
          <p:nvPr userDrawn="1"/>
        </p:nvSpPr>
        <p:spPr>
          <a:xfrm>
            <a:off x="1825950" y="909514"/>
            <a:ext cx="10032277" cy="90794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1800"/>
              </a:spcAft>
            </a:pPr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ДИСКУССИОННАЯ ПЛОЩАДКА</a:t>
            </a:r>
            <a:r>
              <a:rPr lang="ru-RU" sz="2200" b="1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№7</a:t>
            </a:r>
          </a:p>
        </p:txBody>
      </p:sp>
      <p:sp>
        <p:nvSpPr>
          <p:cNvPr id="15" name="Прямоугольник 14"/>
          <p:cNvSpPr/>
          <p:nvPr userDrawn="1"/>
        </p:nvSpPr>
        <p:spPr>
          <a:xfrm flipH="1">
            <a:off x="2713210" y="2402785"/>
            <a:ext cx="9481960" cy="2467169"/>
          </a:xfrm>
          <a:prstGeom prst="rect">
            <a:avLst/>
          </a:prstGeom>
          <a:gradFill flip="none" rotWithShape="1">
            <a:gsLst>
              <a:gs pos="4000">
                <a:srgbClr val="2C4D76">
                  <a:alpha val="1000"/>
                </a:srgbClr>
              </a:gs>
              <a:gs pos="50000">
                <a:srgbClr val="014F86">
                  <a:alpha val="56078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5379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Блок-схема: задержка 9"/>
          <p:cNvSpPr/>
          <p:nvPr userDrawn="1"/>
        </p:nvSpPr>
        <p:spPr>
          <a:xfrm>
            <a:off x="-1" y="3827"/>
            <a:ext cx="1800000" cy="6864227"/>
          </a:xfrm>
          <a:prstGeom prst="rect">
            <a:avLst/>
          </a:prstGeom>
          <a:solidFill>
            <a:srgbClr val="014F8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13211" y="405658"/>
            <a:ext cx="1800000" cy="1800000"/>
            <a:chOff x="6385619" y="405658"/>
            <a:chExt cx="1800000" cy="1800000"/>
          </a:xfrm>
        </p:grpSpPr>
        <p:sp>
          <p:nvSpPr>
            <p:cNvPr id="2" name="Скругленный прямоугольник 1"/>
            <p:cNvSpPr/>
            <p:nvPr userDrawn="1"/>
          </p:nvSpPr>
          <p:spPr>
            <a:xfrm>
              <a:off x="6385619" y="405658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9614" y="585658"/>
              <a:ext cx="692011" cy="1440000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 userDrawn="1"/>
        </p:nvGrpSpPr>
        <p:grpSpPr>
          <a:xfrm>
            <a:off x="913211" y="4653930"/>
            <a:ext cx="1800000" cy="1800000"/>
            <a:chOff x="6385619" y="4659312"/>
            <a:chExt cx="1800000" cy="1800000"/>
          </a:xfrm>
        </p:grpSpPr>
        <p:sp>
          <p:nvSpPr>
            <p:cNvPr id="69" name="Скругленный прямоугольник 68"/>
            <p:cNvSpPr/>
            <p:nvPr userDrawn="1"/>
          </p:nvSpPr>
          <p:spPr>
            <a:xfrm>
              <a:off x="6385619" y="4659312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619" y="5062070"/>
              <a:ext cx="1080000" cy="994484"/>
            </a:xfrm>
            <a:prstGeom prst="rect">
              <a:avLst/>
            </a:prstGeom>
          </p:spPr>
        </p:pic>
      </p:grpSp>
      <p:grpSp>
        <p:nvGrpSpPr>
          <p:cNvPr id="14" name="Группа 13"/>
          <p:cNvGrpSpPr/>
          <p:nvPr userDrawn="1"/>
        </p:nvGrpSpPr>
        <p:grpSpPr>
          <a:xfrm>
            <a:off x="913211" y="2532485"/>
            <a:ext cx="1800000" cy="1800000"/>
            <a:chOff x="6385619" y="2532485"/>
            <a:chExt cx="1800000" cy="1800000"/>
          </a:xfrm>
        </p:grpSpPr>
        <p:sp>
          <p:nvSpPr>
            <p:cNvPr id="68" name="Скругленный прямоугольник 67"/>
            <p:cNvSpPr/>
            <p:nvPr userDrawn="1"/>
          </p:nvSpPr>
          <p:spPr>
            <a:xfrm>
              <a:off x="6385619" y="2532485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8261" t="18437" r="8626" b="22279"/>
            <a:stretch/>
          </p:blipFill>
          <p:spPr>
            <a:xfrm>
              <a:off x="6493619" y="3032785"/>
              <a:ext cx="1584000" cy="799401"/>
            </a:xfrm>
            <a:prstGeom prst="rect">
              <a:avLst/>
            </a:prstGeom>
          </p:spPr>
        </p:pic>
      </p:grpSp>
      <p:sp>
        <p:nvSpPr>
          <p:cNvPr id="22" name="Заголовок 3"/>
          <p:cNvSpPr txBox="1">
            <a:spLocks/>
          </p:cNvSpPr>
          <p:nvPr userDrawn="1"/>
        </p:nvSpPr>
        <p:spPr>
          <a:xfrm>
            <a:off x="1825950" y="909514"/>
            <a:ext cx="10032277" cy="90794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1800"/>
              </a:spcAft>
            </a:pPr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ДИСКУССИОННАЯ ПЛОЩАДКА</a:t>
            </a:r>
            <a:r>
              <a:rPr lang="ru-RU" sz="2200" b="1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№8</a:t>
            </a:r>
          </a:p>
        </p:txBody>
      </p:sp>
      <p:sp>
        <p:nvSpPr>
          <p:cNvPr id="15" name="Прямоугольник 14"/>
          <p:cNvSpPr/>
          <p:nvPr userDrawn="1"/>
        </p:nvSpPr>
        <p:spPr>
          <a:xfrm flipH="1">
            <a:off x="2713210" y="2402785"/>
            <a:ext cx="9481960" cy="2467169"/>
          </a:xfrm>
          <a:prstGeom prst="rect">
            <a:avLst/>
          </a:prstGeom>
          <a:gradFill flip="none" rotWithShape="1">
            <a:gsLst>
              <a:gs pos="4000">
                <a:srgbClr val="2C4D76">
                  <a:alpha val="1000"/>
                </a:srgbClr>
              </a:gs>
              <a:gs pos="50000">
                <a:srgbClr val="014F86">
                  <a:alpha val="56078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7034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Блок-схема: задержка 9"/>
          <p:cNvSpPr/>
          <p:nvPr userDrawn="1"/>
        </p:nvSpPr>
        <p:spPr>
          <a:xfrm>
            <a:off x="-1" y="3827"/>
            <a:ext cx="1800000" cy="6864227"/>
          </a:xfrm>
          <a:prstGeom prst="rect">
            <a:avLst/>
          </a:prstGeom>
          <a:solidFill>
            <a:srgbClr val="014F8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13211" y="405658"/>
            <a:ext cx="1800000" cy="1800000"/>
            <a:chOff x="6385619" y="405658"/>
            <a:chExt cx="1800000" cy="1800000"/>
          </a:xfrm>
        </p:grpSpPr>
        <p:sp>
          <p:nvSpPr>
            <p:cNvPr id="2" name="Скругленный прямоугольник 1"/>
            <p:cNvSpPr/>
            <p:nvPr userDrawn="1"/>
          </p:nvSpPr>
          <p:spPr>
            <a:xfrm>
              <a:off x="6385619" y="405658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9614" y="585658"/>
              <a:ext cx="692011" cy="1440000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 userDrawn="1"/>
        </p:nvGrpSpPr>
        <p:grpSpPr>
          <a:xfrm>
            <a:off x="913211" y="4653930"/>
            <a:ext cx="1800000" cy="1800000"/>
            <a:chOff x="6385619" y="4659312"/>
            <a:chExt cx="1800000" cy="1800000"/>
          </a:xfrm>
        </p:grpSpPr>
        <p:sp>
          <p:nvSpPr>
            <p:cNvPr id="69" name="Скругленный прямоугольник 68"/>
            <p:cNvSpPr/>
            <p:nvPr userDrawn="1"/>
          </p:nvSpPr>
          <p:spPr>
            <a:xfrm>
              <a:off x="6385619" y="4659312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619" y="5062070"/>
              <a:ext cx="1080000" cy="994484"/>
            </a:xfrm>
            <a:prstGeom prst="rect">
              <a:avLst/>
            </a:prstGeom>
          </p:spPr>
        </p:pic>
      </p:grpSp>
      <p:grpSp>
        <p:nvGrpSpPr>
          <p:cNvPr id="14" name="Группа 13"/>
          <p:cNvGrpSpPr/>
          <p:nvPr userDrawn="1"/>
        </p:nvGrpSpPr>
        <p:grpSpPr>
          <a:xfrm>
            <a:off x="913211" y="2532485"/>
            <a:ext cx="1800000" cy="1800000"/>
            <a:chOff x="6385619" y="2532485"/>
            <a:chExt cx="1800000" cy="1800000"/>
          </a:xfrm>
        </p:grpSpPr>
        <p:sp>
          <p:nvSpPr>
            <p:cNvPr id="68" name="Скругленный прямоугольник 67"/>
            <p:cNvSpPr/>
            <p:nvPr userDrawn="1"/>
          </p:nvSpPr>
          <p:spPr>
            <a:xfrm>
              <a:off x="6385619" y="2532485"/>
              <a:ext cx="1800000" cy="1800000"/>
            </a:xfrm>
            <a:prstGeom prst="roundRect">
              <a:avLst/>
            </a:prstGeom>
            <a:solidFill>
              <a:srgbClr val="FFFF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8261" t="18437" r="8626" b="22279"/>
            <a:stretch/>
          </p:blipFill>
          <p:spPr>
            <a:xfrm>
              <a:off x="6493619" y="3032785"/>
              <a:ext cx="1584000" cy="799401"/>
            </a:xfrm>
            <a:prstGeom prst="rect">
              <a:avLst/>
            </a:prstGeom>
          </p:spPr>
        </p:pic>
      </p:grpSp>
      <p:sp>
        <p:nvSpPr>
          <p:cNvPr id="22" name="Заголовок 3"/>
          <p:cNvSpPr txBox="1">
            <a:spLocks/>
          </p:cNvSpPr>
          <p:nvPr userDrawn="1"/>
        </p:nvSpPr>
        <p:spPr>
          <a:xfrm>
            <a:off x="1825950" y="909514"/>
            <a:ext cx="10032277" cy="90794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1800"/>
              </a:spcAft>
            </a:pPr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ДИСКУССИОННАЯ ПЛОЩАДКА</a:t>
            </a:r>
            <a:r>
              <a:rPr lang="ru-RU" sz="2200" b="1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200" b="1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№9</a:t>
            </a:r>
          </a:p>
        </p:txBody>
      </p:sp>
      <p:sp>
        <p:nvSpPr>
          <p:cNvPr id="15" name="Прямоугольник 14"/>
          <p:cNvSpPr/>
          <p:nvPr userDrawn="1"/>
        </p:nvSpPr>
        <p:spPr>
          <a:xfrm flipH="1">
            <a:off x="2713210" y="2402785"/>
            <a:ext cx="9481960" cy="2467169"/>
          </a:xfrm>
          <a:prstGeom prst="rect">
            <a:avLst/>
          </a:prstGeom>
          <a:gradFill flip="none" rotWithShape="1">
            <a:gsLst>
              <a:gs pos="4000">
                <a:srgbClr val="2C4D76">
                  <a:alpha val="1000"/>
                </a:srgbClr>
              </a:gs>
              <a:gs pos="50000">
                <a:srgbClr val="014F86">
                  <a:alpha val="56078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3928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3A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4701"/>
            <a:ext cx="10975658" cy="1143265"/>
          </a:xfrm>
          <a:prstGeom prst="rect">
            <a:avLst/>
          </a:prstGeom>
        </p:spPr>
        <p:txBody>
          <a:bodyPr vert="horz" lIns="121944" tIns="60972" rIns="121944" bIns="6097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600572"/>
            <a:ext cx="10975658" cy="4527011"/>
          </a:xfrm>
          <a:prstGeom prst="rect">
            <a:avLst/>
          </a:prstGeom>
        </p:spPr>
        <p:txBody>
          <a:bodyPr vert="horz" lIns="121944" tIns="60972" rIns="121944" bIns="6097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A9FA8-52A8-48AD-A3B5-1506AD70A40C}" type="datetimeFigureOut">
              <a:rPr lang="ru-RU" smtClean="0"/>
              <a:pPr/>
              <a:t>14.06.2026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5A8B8-DFD8-48BC-942B-E1C255F4C4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8450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655" r:id="rId11"/>
    <p:sldLayoutId id="2147483700" r:id="rId12"/>
  </p:sldLayoutIdLst>
  <p:txStyles>
    <p:titleStyle>
      <a:lvl1pPr algn="ctr" defTabSz="1219444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91" indent="-45729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798" indent="-381076" algn="l" defTabSz="1219444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305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4027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749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3471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3192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914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2636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22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444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166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888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610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332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053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7775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5447" y="1560788"/>
            <a:ext cx="11524280" cy="3170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0" tIns="45710" rIns="91420" bIns="45710">
            <a:spAutoFit/>
          </a:bodyPr>
          <a:lstStyle/>
          <a:p>
            <a:pPr algn="ctr"/>
            <a:endParaRPr lang="ru-RU" sz="2800" b="1" dirty="0">
              <a:solidFill>
                <a:srgbClr val="D0DCE8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+mj-lt"/>
                <a:ea typeface="+mj-ea"/>
                <a:cs typeface="Times New Roman" pitchFamily="18" charset="0"/>
              </a:rPr>
              <a:t>Алгоритмы действий </a:t>
            </a:r>
          </a:p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+mj-lt"/>
                <a:ea typeface="+mj-ea"/>
                <a:cs typeface="Times New Roman" pitchFamily="18" charset="0"/>
              </a:rPr>
              <a:t>классных руководителей и родителей</a:t>
            </a:r>
            <a:r>
              <a:rPr lang="ru-RU" sz="4400" b="1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, </a:t>
            </a:r>
          </a:p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если ребенок не сдал ОГЭ/ЕГЭ.</a:t>
            </a:r>
            <a:endParaRPr lang="ru-RU" sz="4400" b="1" dirty="0">
              <a:solidFill>
                <a:schemeClr val="bg1"/>
              </a:solidFill>
              <a:latin typeface="+mj-lt"/>
              <a:ea typeface="+mj-ea"/>
              <a:cs typeface="Times New Roman" pitchFamily="18" charset="0"/>
            </a:endParaRPr>
          </a:p>
          <a:p>
            <a:pPr algn="ctr"/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39" y="212182"/>
            <a:ext cx="939906" cy="7507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384" t="3456" r="26513" b="39048"/>
          <a:stretch/>
        </p:blipFill>
        <p:spPr>
          <a:xfrm>
            <a:off x="1417067" y="58367"/>
            <a:ext cx="1247800" cy="10149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2491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64939" y="0"/>
            <a:ext cx="12097344" cy="1701602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Алгоритм действий классного руководителя, </a:t>
            </a:r>
            <a:br>
              <a:rPr lang="ru-RU" sz="4800" dirty="0" smtClean="0">
                <a:solidFill>
                  <a:schemeClr val="bg1"/>
                </a:solidFill>
              </a:rPr>
            </a:br>
            <a:r>
              <a:rPr lang="ru-RU" sz="4800" dirty="0" smtClean="0">
                <a:solidFill>
                  <a:schemeClr val="bg1"/>
                </a:solidFill>
              </a:rPr>
              <a:t>если ребенок не сдал ОГЭ/ЕГЭ.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36947" y="1557586"/>
            <a:ext cx="116652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1. Поддержать → Успокоить → Оценить риски → Организовать помощь → Составить план</a:t>
            </a:r>
            <a:endParaRPr lang="ru-RU" sz="2600" b="1" dirty="0">
              <a:solidFill>
                <a:schemeClr val="bg1"/>
              </a:solidFill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24979" y="2421682"/>
            <a:ext cx="1101722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rial" charset="0"/>
              </a:rPr>
              <a:t>Сообщение подростку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rial" charset="0"/>
              </a:rPr>
              <a:t>Через 24–48 часов после результата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rial" charset="0"/>
              </a:rPr>
              <a:t>«Жизнь не заканчивается. Несданный экзамен — это новая задача, а не приговор.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rial" charset="0"/>
              </a:rPr>
              <a:t>Сейчас важнее сохранить спокойствие и постепенно подготовиться к следующей попытке»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24979" y="3861842"/>
            <a:ext cx="5328592" cy="28083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❌ Не говорить!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«Я же предупреждала»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«Сам виноват»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«Что теперь с тобой будет?»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«Ты подвёл школу/родителей»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457627" y="3861842"/>
            <a:ext cx="5328592" cy="28083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✅ Говорить!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«Сейчас главное — спокойно разобраться»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«Это неприятно, но поправимо»</a:t>
            </a:r>
          </a:p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3098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64939" y="0"/>
            <a:ext cx="12097344" cy="1701602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Алгоритм действий классного руководителя, </a:t>
            </a:r>
            <a:br>
              <a:rPr lang="ru-RU" sz="4800" dirty="0" smtClean="0">
                <a:solidFill>
                  <a:schemeClr val="bg1"/>
                </a:solidFill>
              </a:rPr>
            </a:br>
            <a:r>
              <a:rPr lang="ru-RU" sz="4800" dirty="0" smtClean="0">
                <a:solidFill>
                  <a:schemeClr val="bg1"/>
                </a:solidFill>
              </a:rPr>
              <a:t>если ребенок не сдал ОГЭ/ЕГЭ.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08955" y="3285778"/>
            <a:ext cx="116652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Рассмотреть с ребенком  ближайшую перспективу!</a:t>
            </a:r>
            <a:endParaRPr lang="ru-RU" sz="2600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6987" y="3789834"/>
            <a:ext cx="114981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Из эмоций — в действия: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1. Фокус на конкретных шагах, а не на поиске виноватых.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2. Помогайте восстанавливать уверенность: напомните о прошлых успехах, сильных сторонах и реальных возможностях пересдачи.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3. Пересдача предусмотрена официально. Узнать официальные сроки.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4. Многие успешно пересдают.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5. Один экзамен не определяет всю жизнь.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13011" y="1557586"/>
            <a:ext cx="105851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2. Исключить: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Сравнение детей между собой!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Озвучивание результатов перед классом!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Стигматизацию и насмешки!</a:t>
            </a:r>
          </a:p>
        </p:txBody>
      </p:sp>
    </p:spTree>
    <p:extLst>
      <p:ext uri="{BB962C8B-B14F-4D97-AF65-F5344CB8AC3E}">
        <p14:creationId xmlns="" xmlns:p14="http://schemas.microsoft.com/office/powerpoint/2010/main" val="1313098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64939" y="0"/>
            <a:ext cx="12097344" cy="1701602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Алгоритм действий классного руководителя, </a:t>
            </a:r>
            <a:br>
              <a:rPr lang="ru-RU" sz="4800" dirty="0" smtClean="0">
                <a:solidFill>
                  <a:schemeClr val="bg1"/>
                </a:solidFill>
              </a:rPr>
            </a:br>
            <a:r>
              <a:rPr lang="ru-RU" sz="4800" dirty="0" smtClean="0">
                <a:solidFill>
                  <a:schemeClr val="bg1"/>
                </a:solidFill>
              </a:rPr>
              <a:t>если ребенок не сдал ОГЭ/ЕГЭ.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2971" y="1917626"/>
            <a:ext cx="1101722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3. Оценить эмоциональное состояние ребенка.</a:t>
            </a:r>
          </a:p>
          <a:p>
            <a:r>
              <a:rPr lang="ru-RU" sz="2800" b="1" dirty="0" smtClean="0">
                <a:solidFill>
                  <a:schemeClr val="bg1"/>
                </a:solidFill>
              </a:rPr>
              <a:t>Тревожные признаки!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- Плач, истерика, отказ от общения, агрессия к себе!</a:t>
            </a:r>
          </a:p>
          <a:p>
            <a:r>
              <a:rPr lang="ru-RU" sz="2800" b="1" dirty="0" smtClean="0">
                <a:solidFill>
                  <a:schemeClr val="bg1"/>
                </a:solidFill>
              </a:rPr>
              <a:t>Особый риск!!!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- Высказывания о бессмысленности, самоповреждение!!!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8955" y="4581922"/>
            <a:ext cx="11521280" cy="1800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✅ </a:t>
            </a:r>
            <a:r>
              <a:rPr lang="ru-RU" sz="4000" b="1" dirty="0" smtClean="0">
                <a:solidFill>
                  <a:schemeClr val="tx2"/>
                </a:solidFill>
              </a:rPr>
              <a:t>Действие</a:t>
            </a:r>
          </a:p>
          <a:p>
            <a:pPr algn="ctr"/>
            <a:r>
              <a:rPr lang="ru-RU" sz="4000" dirty="0" smtClean="0">
                <a:solidFill>
                  <a:schemeClr val="tx2"/>
                </a:solidFill>
              </a:rPr>
              <a:t>Немедленно сообщить — психологу и родителям!!!</a:t>
            </a:r>
            <a:endParaRPr lang="ru-RU" sz="4000" dirty="0">
              <a:solidFill>
                <a:schemeClr val="tx2"/>
              </a:solidFill>
            </a:endParaRPr>
          </a:p>
        </p:txBody>
      </p:sp>
      <p:pic>
        <p:nvPicPr>
          <p:cNvPr id="7" name="Image 11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69395" y="4869954"/>
            <a:ext cx="666074" cy="7612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="" xmlns:p14="http://schemas.microsoft.com/office/powerpoint/2010/main" val="1313098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64939" y="0"/>
            <a:ext cx="12097344" cy="1269554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Алгоритм действий классного руководителя, </a:t>
            </a:r>
            <a:br>
              <a:rPr lang="ru-RU" sz="4800" dirty="0" smtClean="0">
                <a:solidFill>
                  <a:schemeClr val="bg1"/>
                </a:solidFill>
              </a:rPr>
            </a:br>
            <a:r>
              <a:rPr lang="ru-RU" sz="4800" dirty="0" smtClean="0">
                <a:solidFill>
                  <a:schemeClr val="bg1"/>
                </a:solidFill>
              </a:rPr>
              <a:t>если ребенок не сдал ОГЭ/ЕГЭ.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85019" y="1269554"/>
            <a:ext cx="10585176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4. Контролировать рискованные реакции.</a:t>
            </a:r>
          </a:p>
          <a:p>
            <a:r>
              <a:rPr lang="ru-RU" sz="2050" dirty="0" smtClean="0">
                <a:solidFill>
                  <a:schemeClr val="bg1"/>
                </a:solidFill>
              </a:rPr>
              <a:t>- Особое внимание детям, которые:</a:t>
            </a:r>
          </a:p>
          <a:p>
            <a:r>
              <a:rPr lang="ru-RU" sz="2050" dirty="0" smtClean="0">
                <a:solidFill>
                  <a:schemeClr val="bg1"/>
                </a:solidFill>
              </a:rPr>
              <a:t>- Ранее проявляли эмоциональное неблагополучие</a:t>
            </a:r>
          </a:p>
          <a:p>
            <a:r>
              <a:rPr lang="ru-RU" sz="2050" dirty="0" smtClean="0">
                <a:solidFill>
                  <a:schemeClr val="bg1"/>
                </a:solidFill>
              </a:rPr>
              <a:t>- Имеют низкую самооценку</a:t>
            </a:r>
          </a:p>
          <a:p>
            <a:r>
              <a:rPr lang="ru-RU" sz="2050" dirty="0" smtClean="0">
                <a:solidFill>
                  <a:schemeClr val="bg1"/>
                </a:solidFill>
              </a:rPr>
              <a:t>- Тяжело переживают неудачи</a:t>
            </a:r>
          </a:p>
          <a:p>
            <a:r>
              <a:rPr lang="ru-RU" sz="2050" dirty="0" smtClean="0">
                <a:solidFill>
                  <a:schemeClr val="bg1"/>
                </a:solidFill>
              </a:rPr>
              <a:t>- В конфликте с родителями</a:t>
            </a:r>
          </a:p>
          <a:p>
            <a:r>
              <a:rPr lang="ru-RU" sz="2050" dirty="0" smtClean="0">
                <a:solidFill>
                  <a:schemeClr val="bg1"/>
                </a:solidFill>
              </a:rPr>
              <a:t>- Высказывали суицидальные мысли</a:t>
            </a:r>
            <a:endParaRPr lang="ru-RU" sz="205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25779" y="4149874"/>
            <a:ext cx="4104456" cy="23762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Телефон доверия</a:t>
            </a:r>
          </a:p>
          <a:p>
            <a:pPr algn="ctr"/>
            <a:r>
              <a:rPr lang="ru-RU" sz="2000" b="1" smtClean="0">
                <a:solidFill>
                  <a:schemeClr val="tx2"/>
                </a:solidFill>
              </a:rPr>
              <a:t>8-800-2000-122</a:t>
            </a:r>
            <a:r>
              <a:rPr lang="ru-RU" sz="2000" smtClean="0">
                <a:solidFill>
                  <a:schemeClr val="tx2"/>
                </a:solidFill>
              </a:rPr>
              <a:t> </a:t>
            </a:r>
            <a:endParaRPr lang="ru-RU" sz="2000" smtClean="0">
              <a:solidFill>
                <a:schemeClr val="tx2"/>
              </a:solidFill>
            </a:endParaRPr>
          </a:p>
          <a:p>
            <a:pPr algn="ctr"/>
            <a:r>
              <a:rPr lang="ru-RU" sz="2000" smtClean="0">
                <a:solidFill>
                  <a:schemeClr val="tx2"/>
                </a:solidFill>
              </a:rPr>
              <a:t>(</a:t>
            </a:r>
            <a:r>
              <a:rPr lang="ru-RU" sz="2000" dirty="0" smtClean="0">
                <a:solidFill>
                  <a:schemeClr val="tx2"/>
                </a:solidFill>
              </a:rPr>
              <a:t>с мобильных — </a:t>
            </a:r>
            <a:r>
              <a:rPr lang="ru-RU" sz="2000" b="1" dirty="0" smtClean="0">
                <a:solidFill>
                  <a:schemeClr val="tx2"/>
                </a:solidFill>
              </a:rPr>
              <a:t>124</a:t>
            </a:r>
            <a:r>
              <a:rPr lang="ru-RU" sz="2000" dirty="0" smtClean="0">
                <a:solidFill>
                  <a:schemeClr val="tx2"/>
                </a:solidFill>
              </a:rPr>
              <a:t>)</a:t>
            </a:r>
          </a:p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Бесплатная консультация психолога ГБУ РБ РЦППМСП</a:t>
            </a:r>
          </a:p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+7 987-480-04-76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4939" y="4149874"/>
            <a:ext cx="6696744" cy="24482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2"/>
                </a:solidFill>
              </a:rPr>
              <a:t>ОРГАНИЗОВАТЬ РАБОТУ С РОДИТЕЛЯМИ </a:t>
            </a:r>
          </a:p>
          <a:p>
            <a:r>
              <a:rPr lang="ru-RU" sz="2000" b="1" dirty="0" smtClean="0">
                <a:solidFill>
                  <a:schemeClr val="tx2"/>
                </a:solidFill>
              </a:rPr>
              <a:t>(рекомендуйте родителям):</a:t>
            </a:r>
            <a:endParaRPr lang="ru-RU" sz="2000" dirty="0" smtClean="0">
              <a:solidFill>
                <a:schemeClr val="tx2"/>
              </a:solidFill>
            </a:endParaRPr>
          </a:p>
          <a:p>
            <a:pPr lvl="0"/>
            <a:r>
              <a:rPr lang="ru-RU" sz="2000" dirty="0" smtClean="0">
                <a:solidFill>
                  <a:schemeClr val="tx2"/>
                </a:solidFill>
              </a:rPr>
              <a:t>- сохранять спокойствие;</a:t>
            </a:r>
          </a:p>
          <a:p>
            <a:pPr lvl="0"/>
            <a:r>
              <a:rPr lang="ru-RU" sz="2000" dirty="0" smtClean="0">
                <a:solidFill>
                  <a:schemeClr val="tx2"/>
                </a:solidFill>
              </a:rPr>
              <a:t>- не устраивать «разбор полётов» в первые дни;</a:t>
            </a:r>
          </a:p>
          <a:p>
            <a:pPr lvl="0"/>
            <a:r>
              <a:rPr lang="ru-RU" sz="2000" dirty="0" smtClean="0">
                <a:solidFill>
                  <a:schemeClr val="tx2"/>
                </a:solidFill>
              </a:rPr>
              <a:t>- поддерживать режим сна и отдыха;</a:t>
            </a:r>
          </a:p>
          <a:p>
            <a:pPr lvl="0"/>
            <a:r>
              <a:rPr lang="ru-RU" sz="2000" dirty="0" smtClean="0">
                <a:solidFill>
                  <a:schemeClr val="tx2"/>
                </a:solidFill>
              </a:rPr>
              <a:t>- обсуждать план подготовки к пересдаче;</a:t>
            </a:r>
          </a:p>
          <a:p>
            <a:pPr lvl="0">
              <a:buFontTx/>
              <a:buChar char="-"/>
            </a:pPr>
            <a:r>
              <a:rPr lang="ru-RU" sz="2000" dirty="0" smtClean="0">
                <a:solidFill>
                  <a:schemeClr val="tx2"/>
                </a:solidFill>
              </a:rPr>
              <a:t>отмечать усилия ребёнка, а не только результат;</a:t>
            </a:r>
          </a:p>
          <a:p>
            <a:pPr lvl="0">
              <a:buFontTx/>
              <a:buChar char="-"/>
            </a:pPr>
            <a:r>
              <a:rPr lang="ru-RU" sz="2000" dirty="0" smtClean="0">
                <a:solidFill>
                  <a:schemeClr val="tx2"/>
                </a:solidFill>
              </a:rPr>
              <a:t>- при необходимости обратиться за помощью к психологу.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7033691" y="6310114"/>
            <a:ext cx="720080" cy="216024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309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759" y="117427"/>
            <a:ext cx="10975658" cy="15841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Алгоритм действий родителей, если ребенок не сдал ОГЭ/ЕГЭ.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36947" y="1773610"/>
            <a:ext cx="208823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</a:rPr>
              <a:t>1. ВАШЕ </a:t>
            </a:r>
          </a:p>
          <a:p>
            <a:r>
              <a:rPr lang="ru-RU" sz="2600" b="1" dirty="0" smtClean="0">
                <a:solidFill>
                  <a:schemeClr val="bg1"/>
                </a:solidFill>
              </a:rPr>
              <a:t>спокойствие</a:t>
            </a:r>
            <a:endParaRPr lang="ru-RU" sz="2600" b="1" dirty="0">
              <a:solidFill>
                <a:schemeClr val="bg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36947" y="2997746"/>
            <a:ext cx="208823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</a:rPr>
              <a:t>2. Внимание к чувствам</a:t>
            </a:r>
            <a:endParaRPr lang="ru-RU" sz="2600" b="1" dirty="0">
              <a:solidFill>
                <a:schemeClr val="bg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929235" y="1701602"/>
            <a:ext cx="9265940" cy="407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50" b="1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Сохраняйте спокойствие. </a:t>
            </a:r>
            <a:r>
              <a:rPr lang="ru-RU" sz="205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Избегайте обвинений — ребёнка, себя, учителей.</a:t>
            </a:r>
            <a:endParaRPr lang="ru-RU" sz="205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929235" y="2061642"/>
            <a:ext cx="9265939" cy="407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50" b="1" dirty="0" smtClean="0">
                <a:solidFill>
                  <a:schemeClr val="bg1"/>
                </a:solidFill>
              </a:rPr>
              <a:t>Осознайте свою тревогу. </a:t>
            </a:r>
            <a:r>
              <a:rPr lang="ru-RU" sz="2050" dirty="0" smtClean="0">
                <a:solidFill>
                  <a:schemeClr val="bg1"/>
                </a:solidFill>
              </a:rPr>
              <a:t>Поможет контролировать реакцию и стать опорой.</a:t>
            </a:r>
            <a:endParaRPr lang="ru-RU" sz="2050" dirty="0">
              <a:solidFill>
                <a:schemeClr val="bg1"/>
              </a:solidFill>
            </a:endParaRPr>
          </a:p>
        </p:txBody>
      </p:sp>
      <p:sp>
        <p:nvSpPr>
          <p:cNvPr id="50" name="Стрелка вправо 49"/>
          <p:cNvSpPr/>
          <p:nvPr/>
        </p:nvSpPr>
        <p:spPr>
          <a:xfrm>
            <a:off x="2353171" y="1845618"/>
            <a:ext cx="648072" cy="144016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2929235" y="2421682"/>
            <a:ext cx="9265940" cy="407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50" b="1" dirty="0" smtClean="0">
                <a:solidFill>
                  <a:schemeClr val="bg1"/>
                </a:solidFill>
              </a:rPr>
              <a:t>Ребёнок боится реакции </a:t>
            </a:r>
            <a:r>
              <a:rPr lang="ru-RU" sz="2050" dirty="0" smtClean="0">
                <a:solidFill>
                  <a:schemeClr val="bg1"/>
                </a:solidFill>
              </a:rPr>
              <a:t>. Ребенок ждёт поддержки, а не осуждения.</a:t>
            </a:r>
            <a:endParaRPr lang="ru-RU" sz="2050" dirty="0">
              <a:solidFill>
                <a:schemeClr val="bg1"/>
              </a:solidFill>
            </a:endParaRPr>
          </a:p>
        </p:txBody>
      </p:sp>
      <p:sp>
        <p:nvSpPr>
          <p:cNvPr id="52" name="Стрелка вправо 51"/>
          <p:cNvSpPr/>
          <p:nvPr/>
        </p:nvSpPr>
        <p:spPr>
          <a:xfrm>
            <a:off x="2353171" y="2205658"/>
            <a:ext cx="648072" cy="144016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4" name="Стрелка вправо 53"/>
          <p:cNvSpPr/>
          <p:nvPr/>
        </p:nvSpPr>
        <p:spPr>
          <a:xfrm>
            <a:off x="2353171" y="2565698"/>
            <a:ext cx="648072" cy="144016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5" name="Стрелка вправо 54"/>
          <p:cNvSpPr/>
          <p:nvPr/>
        </p:nvSpPr>
        <p:spPr>
          <a:xfrm>
            <a:off x="2281163" y="3213770"/>
            <a:ext cx="648072" cy="144016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6" name="Стрелка вправо 55"/>
          <p:cNvSpPr/>
          <p:nvPr/>
        </p:nvSpPr>
        <p:spPr>
          <a:xfrm>
            <a:off x="2281163" y="3933850"/>
            <a:ext cx="648072" cy="144016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7" name="Стрелка вправо 56"/>
          <p:cNvSpPr/>
          <p:nvPr/>
        </p:nvSpPr>
        <p:spPr>
          <a:xfrm>
            <a:off x="2281163" y="3573810"/>
            <a:ext cx="648072" cy="144016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929235" y="2997746"/>
            <a:ext cx="9265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50" b="1" dirty="0" smtClean="0">
                <a:solidFill>
                  <a:schemeClr val="bg1"/>
                </a:solidFill>
              </a:rPr>
              <a:t>Не обесценивайте чувства. </a:t>
            </a:r>
            <a:r>
              <a:rPr lang="ru-RU" sz="2050" dirty="0" smtClean="0">
                <a:solidFill>
                  <a:schemeClr val="bg1"/>
                </a:solidFill>
              </a:rPr>
              <a:t>Принятие ситуации — даст силы двигаться даль</a:t>
            </a:r>
            <a:r>
              <a:rPr lang="ru-RU" dirty="0" smtClean="0">
                <a:solidFill>
                  <a:schemeClr val="bg1"/>
                </a:solidFill>
              </a:rPr>
              <a:t>ше.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929235" y="3429794"/>
            <a:ext cx="8712967" cy="407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50" b="1" dirty="0" smtClean="0">
                <a:solidFill>
                  <a:schemeClr val="bg1"/>
                </a:solidFill>
              </a:rPr>
              <a:t>Скажите правильно! </a:t>
            </a:r>
            <a:r>
              <a:rPr lang="ru-RU" sz="2050" i="1" dirty="0" smtClean="0">
                <a:solidFill>
                  <a:schemeClr val="bg1"/>
                </a:solidFill>
              </a:rPr>
              <a:t>«Я понимаю, что тебе сейчас тяжело, и я рядом»</a:t>
            </a:r>
            <a:endParaRPr lang="ru-RU" sz="2050" dirty="0">
              <a:solidFill>
                <a:schemeClr val="bg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3049587" y="3789834"/>
            <a:ext cx="8664623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50" b="1" dirty="0" smtClean="0">
                <a:solidFill>
                  <a:schemeClr val="bg1"/>
                </a:solidFill>
              </a:rPr>
              <a:t>Не спешите утешать. </a:t>
            </a:r>
            <a:r>
              <a:rPr lang="ru-RU" sz="2050" i="1" dirty="0" smtClean="0">
                <a:solidFill>
                  <a:schemeClr val="bg1"/>
                </a:solidFill>
              </a:rPr>
              <a:t>«Не переживай» </a:t>
            </a:r>
            <a:r>
              <a:rPr lang="ru-RU" sz="2050" dirty="0" smtClean="0">
                <a:solidFill>
                  <a:schemeClr val="bg1"/>
                </a:solidFill>
              </a:rPr>
              <a:t>— обесценивает чувства. Дайте прожить в своём темпе</a:t>
            </a:r>
            <a:endParaRPr lang="ru-RU" sz="2050" dirty="0">
              <a:solidFill>
                <a:schemeClr val="bg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0" y="4437906"/>
            <a:ext cx="12195175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solidFill>
                  <a:schemeClr val="bg1"/>
                </a:solidFill>
              </a:rPr>
              <a:t>Не говорить!!!</a:t>
            </a:r>
          </a:p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600" b="1" dirty="0" smtClean="0">
                <a:solidFill>
                  <a:schemeClr val="bg1"/>
                </a:solidFill>
              </a:rPr>
              <a:t>Ребёнок — больше, чем баллы.</a:t>
            </a:r>
            <a:r>
              <a:rPr lang="ru-RU" sz="2600" dirty="0" smtClean="0">
                <a:solidFill>
                  <a:schemeClr val="bg1"/>
                </a:solidFill>
              </a:rPr>
              <a:t> Неудача — опыт, а не характеристика личности.</a:t>
            </a:r>
            <a:endParaRPr lang="ru-RU" sz="2600" dirty="0">
              <a:solidFill>
                <a:schemeClr val="bg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480963" y="4941962"/>
            <a:ext cx="3744416" cy="12961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50" b="1" dirty="0" smtClean="0">
                <a:solidFill>
                  <a:schemeClr val="tx2"/>
                </a:solidFill>
              </a:rPr>
              <a:t>❌ «Ничего страшного, пересдашь»</a:t>
            </a:r>
          </a:p>
          <a:p>
            <a:pPr algn="ctr"/>
            <a:r>
              <a:rPr lang="ru-RU" sz="2050" dirty="0" smtClean="0">
                <a:solidFill>
                  <a:schemeClr val="tx2"/>
                </a:solidFill>
              </a:rPr>
              <a:t>Обесценивает переживания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4369395" y="4941962"/>
            <a:ext cx="3744416" cy="12961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50" b="1" dirty="0" smtClean="0">
                <a:solidFill>
                  <a:schemeClr val="tx2"/>
                </a:solidFill>
              </a:rPr>
              <a:t>❌ Сравнения с другими</a:t>
            </a:r>
          </a:p>
          <a:p>
            <a:pPr algn="ctr"/>
            <a:r>
              <a:rPr lang="ru-RU" sz="2050" dirty="0" smtClean="0">
                <a:solidFill>
                  <a:schemeClr val="tx2"/>
                </a:solidFill>
              </a:rPr>
              <a:t>Усиливает стыд и обиду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8257827" y="4941962"/>
            <a:ext cx="3744416" cy="12961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50" b="1" dirty="0" smtClean="0">
                <a:solidFill>
                  <a:schemeClr val="tx2"/>
                </a:solidFill>
              </a:rPr>
              <a:t>❌ «Провал», «катастрофа»</a:t>
            </a:r>
          </a:p>
          <a:p>
            <a:pPr algn="ctr"/>
            <a:r>
              <a:rPr lang="ru-RU" sz="2050" dirty="0" smtClean="0">
                <a:solidFill>
                  <a:schemeClr val="tx2"/>
                </a:solidFill>
              </a:rPr>
              <a:t>Экзамен — событие, а не конец жизни</a:t>
            </a:r>
          </a:p>
        </p:txBody>
      </p:sp>
    </p:spTree>
    <p:extLst>
      <p:ext uri="{BB962C8B-B14F-4D97-AF65-F5344CB8AC3E}">
        <p14:creationId xmlns="" xmlns:p14="http://schemas.microsoft.com/office/powerpoint/2010/main" val="1313098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759" y="117427"/>
            <a:ext cx="10975658" cy="136815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Алгоритм действий родителей, если ребенок не сдал ОГЭ/ЕГЭ.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36947" y="1773610"/>
            <a:ext cx="20882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</a:rPr>
              <a:t>3. </a:t>
            </a:r>
            <a:r>
              <a:rPr lang="ru-RU" sz="2800" b="1" dirty="0" smtClean="0">
                <a:solidFill>
                  <a:schemeClr val="bg1"/>
                </a:solidFill>
              </a:rPr>
              <a:t>Помогите успокоиться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36947" y="3141763"/>
            <a:ext cx="38884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</a:rPr>
              <a:t>4. </a:t>
            </a:r>
            <a:r>
              <a:rPr lang="ru-RU" sz="2800" b="1" dirty="0" smtClean="0">
                <a:solidFill>
                  <a:schemeClr val="bg1"/>
                </a:solidFill>
              </a:rPr>
              <a:t>Защитите от внешнего давления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2929235" y="1701602"/>
            <a:ext cx="92659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  Совместная прогулка . </a:t>
            </a:r>
            <a:r>
              <a:rPr lang="ru-RU" sz="2000" dirty="0" smtClean="0">
                <a:solidFill>
                  <a:schemeClr val="bg1"/>
                </a:solidFill>
              </a:rPr>
              <a:t>Смена обстановки и свежий воздух.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0" name="Стрелка вправо 49"/>
          <p:cNvSpPr/>
          <p:nvPr/>
        </p:nvSpPr>
        <p:spPr>
          <a:xfrm>
            <a:off x="2353171" y="1845618"/>
            <a:ext cx="648072" cy="144016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2" name="Стрелка вправо 51"/>
          <p:cNvSpPr/>
          <p:nvPr/>
        </p:nvSpPr>
        <p:spPr>
          <a:xfrm>
            <a:off x="2353171" y="2205658"/>
            <a:ext cx="648072" cy="144016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4" name="Стрелка вправо 53"/>
          <p:cNvSpPr/>
          <p:nvPr/>
        </p:nvSpPr>
        <p:spPr>
          <a:xfrm>
            <a:off x="2353171" y="2565698"/>
            <a:ext cx="648072" cy="144016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5" name="Стрелка вправо 54"/>
          <p:cNvSpPr/>
          <p:nvPr/>
        </p:nvSpPr>
        <p:spPr>
          <a:xfrm>
            <a:off x="2353171" y="2853730"/>
            <a:ext cx="648072" cy="144016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7" name="Стрелка вправо 56"/>
          <p:cNvSpPr/>
          <p:nvPr/>
        </p:nvSpPr>
        <p:spPr>
          <a:xfrm>
            <a:off x="3361283" y="3357786"/>
            <a:ext cx="648072" cy="144016"/>
          </a:xfrm>
          <a:prstGeom prst="rightArrow">
            <a:avLst/>
          </a:prstGeom>
          <a:solidFill>
            <a:srgbClr val="FFFFF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4081363" y="3213770"/>
            <a:ext cx="81138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Если родственники, знакомые  задают неудобные вопросы.</a:t>
            </a:r>
          </a:p>
          <a:p>
            <a:r>
              <a:rPr lang="ru-RU" sz="2000" i="1" dirty="0" smtClean="0">
                <a:solidFill>
                  <a:schemeClr val="bg1"/>
                </a:solidFill>
              </a:rPr>
              <a:t>- «Спасибо за беспокойство, мы разбираемся с ситуацией»</a:t>
            </a:r>
          </a:p>
          <a:p>
            <a:r>
              <a:rPr lang="ru-RU" sz="2000" i="1" dirty="0" smtClean="0">
                <a:solidFill>
                  <a:schemeClr val="bg1"/>
                </a:solidFill>
              </a:rPr>
              <a:t>- «Сейчас не самое подходящее время для обсуждения этого»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0" y="4365898"/>
            <a:ext cx="12195175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 err="1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Главное</a:t>
            </a:r>
            <a:r>
              <a:rPr lang="en-US" sz="2600" b="1" dirty="0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 — </a:t>
            </a:r>
            <a:r>
              <a:rPr lang="en-US" sz="2600" b="1" dirty="0" err="1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быть</a:t>
            </a:r>
            <a:r>
              <a:rPr lang="en-US" sz="2600" b="1" dirty="0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 </a:t>
            </a:r>
            <a:r>
              <a:rPr lang="en-US" sz="2600" b="1" dirty="0" err="1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рядом</a:t>
            </a:r>
            <a:r>
              <a:rPr lang="en-US" sz="2600" b="1" dirty="0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 и </a:t>
            </a:r>
            <a:r>
              <a:rPr lang="en-US" sz="2600" b="1" dirty="0" err="1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помочь</a:t>
            </a:r>
            <a:r>
              <a:rPr lang="en-US" sz="2600" b="1" dirty="0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 </a:t>
            </a:r>
            <a:r>
              <a:rPr lang="en-US" sz="2600" b="1" dirty="0" err="1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двигаться</a:t>
            </a:r>
            <a:r>
              <a:rPr lang="en-US" sz="2600" b="1" dirty="0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 </a:t>
            </a:r>
            <a:r>
              <a:rPr lang="en-US" sz="2600" b="1" dirty="0" err="1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дальше</a:t>
            </a:r>
            <a:r>
              <a:rPr lang="ru-RU" sz="2600" b="1" dirty="0" smtClean="0">
                <a:solidFill>
                  <a:srgbClr val="FFFFFF"/>
                </a:solidFill>
                <a:latin typeface="+mj-lt"/>
                <a:ea typeface="Arial" pitchFamily="34" charset="-122"/>
                <a:cs typeface="Arial" pitchFamily="34" charset="-120"/>
              </a:rPr>
              <a:t>!</a:t>
            </a:r>
            <a:r>
              <a:rPr lang="ru-RU" sz="2600" b="1" dirty="0" smtClean="0">
                <a:solidFill>
                  <a:schemeClr val="bg1"/>
                </a:solidFill>
                <a:latin typeface="+mj-lt"/>
              </a:rPr>
              <a:t> Помните о перспективе!</a:t>
            </a:r>
          </a:p>
          <a:p>
            <a:pPr algn="ctr"/>
            <a:endParaRPr lang="ru-RU" sz="26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endParaRPr lang="ru-RU" sz="26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endParaRPr lang="ru-RU" sz="26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endParaRPr lang="ru-RU" sz="26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endParaRPr lang="ru-RU" sz="26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endParaRPr lang="ru-RU" sz="2600" b="1" dirty="0" smtClean="0">
              <a:solidFill>
                <a:schemeClr val="bg1"/>
              </a:solidFill>
            </a:endParaRPr>
          </a:p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endParaRPr lang="ru-RU" b="1" dirty="0" smtClean="0">
              <a:solidFill>
                <a:schemeClr val="bg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480963" y="4941962"/>
            <a:ext cx="2736304" cy="12961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schemeClr val="tx2"/>
                </a:solidFill>
              </a:rPr>
              <a:t>Пересдача</a:t>
            </a:r>
          </a:p>
          <a:p>
            <a:pPr algn="ctr"/>
            <a:r>
              <a:rPr lang="ru-RU" sz="2300" dirty="0" smtClean="0">
                <a:solidFill>
                  <a:schemeClr val="tx2"/>
                </a:solidFill>
              </a:rPr>
              <a:t>Есть возможность пересдать экзамен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3361283" y="4941962"/>
            <a:ext cx="3240360" cy="12961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schemeClr val="tx2"/>
                </a:solidFill>
              </a:rPr>
              <a:t>Другой предмет</a:t>
            </a:r>
          </a:p>
          <a:p>
            <a:pPr algn="ctr"/>
            <a:r>
              <a:rPr lang="ru-RU" sz="2300" dirty="0" smtClean="0">
                <a:solidFill>
                  <a:schemeClr val="tx2"/>
                </a:solidFill>
              </a:rPr>
              <a:t>Выбор альтернативного предмета</a:t>
            </a:r>
            <a:endParaRPr lang="ru-RU" sz="2300" dirty="0">
              <a:solidFill>
                <a:schemeClr val="tx2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745659" y="4941962"/>
            <a:ext cx="2520280" cy="12961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schemeClr val="tx2"/>
                </a:solidFill>
              </a:rPr>
              <a:t>Колледж</a:t>
            </a:r>
          </a:p>
          <a:p>
            <a:pPr algn="ctr"/>
            <a:r>
              <a:rPr lang="ru-RU" sz="2300" dirty="0" smtClean="0">
                <a:solidFill>
                  <a:schemeClr val="tx2"/>
                </a:solidFill>
              </a:rPr>
              <a:t>Поступление в колледж</a:t>
            </a:r>
            <a:endParaRPr lang="ru-RU" sz="2300" dirty="0">
              <a:solidFill>
                <a:schemeClr val="tx2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49588" y="2061641"/>
            <a:ext cx="6096000" cy="407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50" b="1" dirty="0" smtClean="0">
                <a:solidFill>
                  <a:schemeClr val="bg1"/>
                </a:solidFill>
              </a:rPr>
              <a:t> Любимое занятие. </a:t>
            </a:r>
            <a:r>
              <a:rPr lang="ru-RU" sz="2050" dirty="0" smtClean="0">
                <a:solidFill>
                  <a:schemeClr val="bg1"/>
                </a:solidFill>
              </a:rPr>
              <a:t>То, что приносит радость.</a:t>
            </a:r>
            <a:endParaRPr lang="ru-RU" sz="2050" dirty="0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049587" y="2421682"/>
            <a:ext cx="8304583" cy="407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50" b="1" dirty="0" smtClean="0">
                <a:solidFill>
                  <a:schemeClr val="bg1"/>
                </a:solidFill>
              </a:rPr>
              <a:t>Чаепитие в тишине. </a:t>
            </a:r>
            <a:r>
              <a:rPr lang="ru-RU" sz="2050" dirty="0" smtClean="0">
                <a:solidFill>
                  <a:schemeClr val="bg1"/>
                </a:solidFill>
              </a:rPr>
              <a:t>Спокойное время вместе.</a:t>
            </a:r>
            <a:endParaRPr lang="ru-RU" sz="2050" dirty="0">
              <a:solidFill>
                <a:schemeClr val="bg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049587" y="2709715"/>
            <a:ext cx="9145588" cy="407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50" b="1" dirty="0" smtClean="0">
                <a:solidFill>
                  <a:schemeClr val="bg1"/>
                </a:solidFill>
              </a:rPr>
              <a:t>Поделитесь опытом.  </a:t>
            </a:r>
            <a:r>
              <a:rPr lang="ru-RU" sz="2050" dirty="0" smtClean="0">
                <a:solidFill>
                  <a:schemeClr val="bg1"/>
                </a:solidFill>
              </a:rPr>
              <a:t>Расскажите о своих неудачах и как справились</a:t>
            </a:r>
            <a:endParaRPr lang="ru-RU" sz="2050" dirty="0">
              <a:solidFill>
                <a:schemeClr val="bg1"/>
              </a:solidFill>
            </a:endParaRPr>
          </a:p>
        </p:txBody>
      </p:sp>
      <p:pic>
        <p:nvPicPr>
          <p:cNvPr id="30" name="Image 11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4979" y="5013970"/>
            <a:ext cx="360040" cy="4114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32" name="Image 11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33291" y="4941962"/>
            <a:ext cx="360040" cy="4114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34" name="Прямоугольник 33"/>
          <p:cNvSpPr/>
          <p:nvPr/>
        </p:nvSpPr>
        <p:spPr>
          <a:xfrm>
            <a:off x="9409955" y="4941962"/>
            <a:ext cx="2592288" cy="12961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schemeClr val="tx2"/>
                </a:solidFill>
              </a:rPr>
              <a:t>Перерыв</a:t>
            </a:r>
          </a:p>
          <a:p>
            <a:pPr algn="ctr"/>
            <a:r>
              <a:rPr lang="ru-RU" sz="2300" dirty="0" smtClean="0">
                <a:solidFill>
                  <a:schemeClr val="tx2"/>
                </a:solidFill>
              </a:rPr>
              <a:t>Поиск новых путей развития</a:t>
            </a:r>
            <a:endParaRPr lang="ru-RU" sz="2300" dirty="0">
              <a:solidFill>
                <a:schemeClr val="tx2"/>
              </a:solidFill>
            </a:endParaRPr>
          </a:p>
        </p:txBody>
      </p:sp>
      <p:pic>
        <p:nvPicPr>
          <p:cNvPr id="35" name="Image 11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9675" y="5013970"/>
            <a:ext cx="360040" cy="4114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36" name="Image 11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5979" y="4941962"/>
            <a:ext cx="360040" cy="4114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="" xmlns:p14="http://schemas.microsoft.com/office/powerpoint/2010/main" val="1313098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89435"/>
            <a:ext cx="12195175" cy="1944216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</a:rPr>
              <a:t>ГЛАВНОЕ - слова поддержки </a:t>
            </a:r>
            <a:br>
              <a:rPr lang="ru-RU" sz="4800" b="1" dirty="0" smtClean="0">
                <a:solidFill>
                  <a:schemeClr val="bg1"/>
                </a:solidFill>
              </a:rPr>
            </a:br>
            <a:r>
              <a:rPr lang="ru-RU" sz="4800" b="1" dirty="0" smtClean="0">
                <a:solidFill>
                  <a:schemeClr val="bg1"/>
                </a:solidFill>
              </a:rPr>
              <a:t>и атмосфера доверия!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80963" y="1989634"/>
            <a:ext cx="117142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- «Ты справишься»</a:t>
            </a:r>
          </a:p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- «Я</a:t>
            </a:r>
            <a:r>
              <a:rPr lang="ru-RU" sz="3200" b="1" dirty="0" smtClean="0">
                <a:solidFill>
                  <a:schemeClr val="bg1"/>
                </a:solidFill>
              </a:rPr>
              <a:t> </a:t>
            </a:r>
            <a:r>
              <a:rPr lang="ru-RU" sz="3200" dirty="0" smtClean="0">
                <a:solidFill>
                  <a:schemeClr val="bg1"/>
                </a:solidFill>
              </a:rPr>
              <a:t>верю в твои силы»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192931" y="3069754"/>
            <a:ext cx="1200224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Оказывайте поддержку в любом решении — главное, чтобы ребёнок чувствовал, что вы на его стороне.</a:t>
            </a:r>
          </a:p>
          <a:p>
            <a:pPr algn="ctr"/>
            <a:endParaRPr lang="ru-RU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endParaRPr lang="ru-RU" sz="28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endParaRPr lang="ru-RU" sz="28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endParaRPr lang="ru-RU" sz="28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endParaRPr lang="ru-RU" sz="28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Ваша поддержка - к</a:t>
            </a:r>
            <a:r>
              <a:rPr lang="ru-RU" sz="2800" dirty="0" smtClean="0">
                <a:solidFill>
                  <a:schemeClr val="bg1"/>
                </a:solidFill>
              </a:rPr>
              <a:t>лючевой фактор восстановления и успеха ребёнка</a:t>
            </a:r>
            <a:r>
              <a:rPr lang="ru-RU" sz="2600" b="1" dirty="0" smtClean="0">
                <a:solidFill>
                  <a:schemeClr val="bg1"/>
                </a:solidFill>
                <a:latin typeface="+mj-lt"/>
              </a:rPr>
              <a:t>!</a:t>
            </a:r>
            <a:endParaRPr lang="ru-RU" sz="2800" b="1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36947" y="4005858"/>
            <a:ext cx="3600400" cy="194421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        Помогите организовать процесс</a:t>
            </a:r>
          </a:p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Режим дня, рабочее место— без критики и давления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4081363" y="4005858"/>
            <a:ext cx="4104456" cy="194421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При </a:t>
            </a:r>
          </a:p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необходимости — психолог</a:t>
            </a:r>
          </a:p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Профессиональная помощь справится с тревогой и стрессом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49588" y="2061641"/>
            <a:ext cx="60960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50" b="1" dirty="0" smtClean="0">
                <a:solidFill>
                  <a:schemeClr val="bg1"/>
                </a:solidFill>
              </a:rPr>
              <a:t> </a:t>
            </a:r>
            <a:endParaRPr lang="ru-RU" sz="2000" dirty="0" smtClean="0">
              <a:solidFill>
                <a:schemeClr val="bg1"/>
              </a:solidFill>
            </a:endParaRPr>
          </a:p>
          <a:p>
            <a:endParaRPr lang="ru-RU" sz="2050" dirty="0">
              <a:solidFill>
                <a:schemeClr val="bg1"/>
              </a:solidFill>
            </a:endParaRPr>
          </a:p>
        </p:txBody>
      </p:sp>
      <p:pic>
        <p:nvPicPr>
          <p:cNvPr id="30" name="Image 11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4979" y="4293890"/>
            <a:ext cx="360040" cy="4114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35" name="Image 11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33491" y="4221882"/>
            <a:ext cx="360040" cy="4114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24" name="Прямоугольник 23"/>
          <p:cNvSpPr/>
          <p:nvPr/>
        </p:nvSpPr>
        <p:spPr>
          <a:xfrm>
            <a:off x="8329835" y="4005858"/>
            <a:ext cx="3672408" cy="194421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Телефон доверия</a:t>
            </a:r>
          </a:p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8-800-2000-122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(с мобильных — </a:t>
            </a:r>
            <a:r>
              <a:rPr lang="ru-RU" sz="2000" b="1" dirty="0" smtClean="0">
                <a:solidFill>
                  <a:schemeClr val="tx2"/>
                </a:solidFill>
              </a:rPr>
              <a:t>124</a:t>
            </a:r>
            <a:r>
              <a:rPr lang="ru-RU" sz="2000" dirty="0" smtClean="0">
                <a:solidFill>
                  <a:schemeClr val="tx2"/>
                </a:solidFill>
              </a:rPr>
              <a:t>)</a:t>
            </a:r>
          </a:p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Бесплатная консультация психолога ГБУ РБ РЦППМСП</a:t>
            </a:r>
          </a:p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+7 987-480-04-76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30989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B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 bwMode="auto">
        <a:noFill/>
        <a:ln>
          <a:noFill/>
        </a:ln>
        <a:extLs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wrap="square" lIns="121918" tIns="60959" rIns="121918" bIns="60959">
        <a:spAutoFit/>
      </a:bodyPr>
      <a:lstStyle>
        <a:defPPr algn="ctr" eaLnBrk="1" hangingPunct="1">
          <a:defRPr sz="2200" b="1" dirty="0">
            <a:solidFill>
              <a:prstClr val="white"/>
            </a:solidFill>
            <a:latin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7843</TotalTime>
  <Words>706</Words>
  <Application>Microsoft Office PowerPoint</Application>
  <PresentationFormat>Произвольный</PresentationFormat>
  <Paragraphs>129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Алгоритм действий классного руководителя,  если ребенок не сдал ОГЭ/ЕГЭ.</vt:lpstr>
      <vt:lpstr>Алгоритм действий классного руководителя,  если ребенок не сдал ОГЭ/ЕГЭ.</vt:lpstr>
      <vt:lpstr>Алгоритм действий классного руководителя,  если ребенок не сдал ОГЭ/ЕГЭ.</vt:lpstr>
      <vt:lpstr>Алгоритм действий классного руководителя,  если ребенок не сдал ОГЭ/ЕГЭ.</vt:lpstr>
      <vt:lpstr>Алгоритм действий родителей, если ребенок не сдал ОГЭ/ЕГЭ.</vt:lpstr>
      <vt:lpstr>Алгоритм действий родителей, если ребенок не сдал ОГЭ/ЕГЭ.</vt:lpstr>
      <vt:lpstr>ГЛАВНОЕ - слова поддержки  и атмосфера доверия!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Мусина Элиза Рашитовна</dc:creator>
  <cp:lastModifiedBy>xiaomi</cp:lastModifiedBy>
  <cp:revision>513</cp:revision>
  <cp:lastPrinted>2025-08-29T10:17:08Z</cp:lastPrinted>
  <dcterms:created xsi:type="dcterms:W3CDTF">2022-08-02T07:11:12Z</dcterms:created>
  <dcterms:modified xsi:type="dcterms:W3CDTF">2026-06-14T17:38:26Z</dcterms:modified>
</cp:coreProperties>
</file>